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中等深淺樣式 4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B11F8F-FAD8-4708-8FDC-B42E58EDC15B}" type="datetimeFigureOut">
              <a:rPr lang="zh-TW" altLang="en-US" smtClean="0"/>
              <a:t>2015/10/13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DE0BC-DC77-403D-A0BC-95769E8F0C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9761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DE0BC-DC77-403D-A0BC-95769E8F0C96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3360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圓角矩形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0" name="副標題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9CC29-60C7-4D31-9598-1CDB9E6CAEC6}" type="datetimeFigureOut">
              <a:rPr lang="zh-TW" altLang="en-US" smtClean="0"/>
              <a:pPr/>
              <a:t>2015/10/13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A25466-82C7-4F2D-878B-812FBAAFCF6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9CC29-60C7-4D31-9598-1CDB9E6CAEC6}" type="datetimeFigureOut">
              <a:rPr lang="zh-TW" altLang="en-US" smtClean="0"/>
              <a:pPr/>
              <a:t>2015/10/13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A25466-82C7-4F2D-878B-812FBAAFCF6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9CC29-60C7-4D31-9598-1CDB9E6CAEC6}" type="datetimeFigureOut">
              <a:rPr lang="zh-TW" altLang="en-US" smtClean="0"/>
              <a:pPr/>
              <a:t>2015/10/13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A25466-82C7-4F2D-878B-812FBAAFCF6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9CC29-60C7-4D31-9598-1CDB9E6CAEC6}" type="datetimeFigureOut">
              <a:rPr lang="zh-TW" altLang="en-US" smtClean="0"/>
              <a:pPr/>
              <a:t>2015/10/13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A25466-82C7-4F2D-878B-812FBAAFCF6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圓角矩形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圓角矩形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9CC29-60C7-4D31-9598-1CDB9E6CAEC6}" type="datetimeFigureOut">
              <a:rPr lang="zh-TW" altLang="en-US" smtClean="0"/>
              <a:pPr/>
              <a:t>2015/10/13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A25466-82C7-4F2D-878B-812FBAAFCF6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9CC29-60C7-4D31-9598-1CDB9E6CAEC6}" type="datetimeFigureOut">
              <a:rPr lang="zh-TW" altLang="en-US" smtClean="0"/>
              <a:pPr/>
              <a:t>2015/10/13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A25466-82C7-4F2D-878B-812FBAAFCF6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9CC29-60C7-4D31-9598-1CDB9E6CAEC6}" type="datetimeFigureOut">
              <a:rPr lang="zh-TW" altLang="en-US" smtClean="0"/>
              <a:pPr/>
              <a:t>2015/10/13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A25466-82C7-4F2D-878B-812FBAAFCF6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9CC29-60C7-4D31-9598-1CDB9E6CAEC6}" type="datetimeFigureOut">
              <a:rPr lang="zh-TW" altLang="en-US" smtClean="0"/>
              <a:pPr/>
              <a:t>2015/10/13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A25466-82C7-4F2D-878B-812FBAAFCF6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9CC29-60C7-4D31-9598-1CDB9E6CAEC6}" type="datetimeFigureOut">
              <a:rPr lang="zh-TW" altLang="en-US" smtClean="0"/>
              <a:pPr/>
              <a:t>2015/10/13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A25466-82C7-4F2D-878B-812FBAAFCF6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9CC29-60C7-4D31-9598-1CDB9E6CAEC6}" type="datetimeFigureOut">
              <a:rPr lang="zh-TW" altLang="en-US" smtClean="0"/>
              <a:pPr/>
              <a:t>2015/10/13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A25466-82C7-4F2D-878B-812FBAAFCF6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圓角化單一角落矩形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9CC29-60C7-4D31-9598-1CDB9E6CAEC6}" type="datetimeFigureOut">
              <a:rPr lang="zh-TW" altLang="en-US" smtClean="0"/>
              <a:pPr/>
              <a:t>2015/10/13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A25466-82C7-4F2D-878B-812FBAAFCF6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圓角矩形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標題版面配置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D79CC29-60C7-4D31-9598-1CDB9E6CAEC6}" type="datetimeFigureOut">
              <a:rPr lang="zh-TW" altLang="en-US" smtClean="0"/>
              <a:pPr/>
              <a:t>2015/10/13</a:t>
            </a:fld>
            <a:endParaRPr lang="zh-TW" altLang="en-US"/>
          </a:p>
        </p:txBody>
      </p:sp>
      <p:sp>
        <p:nvSpPr>
          <p:cNvPr id="18" name="頁尾版面配置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CA25466-82C7-4F2D-878B-812FBAAFCF6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14348" y="1428736"/>
            <a:ext cx="8072494" cy="1828800"/>
          </a:xfrm>
        </p:spPr>
        <p:txBody>
          <a:bodyPr>
            <a:noAutofit/>
          </a:bodyPr>
          <a:lstStyle/>
          <a:p>
            <a:pPr algn="l"/>
            <a:r>
              <a:rPr lang="en-US" altLang="zh-TW" sz="2400" dirty="0">
                <a:solidFill>
                  <a:schemeClr val="accent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Do as I say, not as I do: </a:t>
            </a:r>
            <a:r>
              <a:rPr lang="en-US" altLang="zh-TW" sz="2400" dirty="0" smtClean="0">
                <a:solidFill>
                  <a:schemeClr val="accent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dirty="0" smtClean="0">
                <a:solidFill>
                  <a:schemeClr val="accent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dirty="0" smtClean="0">
                <a:solidFill>
                  <a:schemeClr val="accent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Distracted </a:t>
            </a:r>
            <a:r>
              <a:rPr lang="en-US" altLang="zh-TW" sz="2400" dirty="0">
                <a:solidFill>
                  <a:schemeClr val="accent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driving behavior of teens </a:t>
            </a:r>
            <a:r>
              <a:rPr lang="en-US" altLang="zh-TW" sz="2400" dirty="0" smtClean="0">
                <a:solidFill>
                  <a:schemeClr val="accent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and their </a:t>
            </a:r>
            <a:r>
              <a:rPr lang="en-US" altLang="zh-TW" sz="2400" dirty="0">
                <a:solidFill>
                  <a:schemeClr val="accent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parents</a:t>
            </a:r>
            <a:endParaRPr lang="zh-TW" altLang="en-US" sz="2400" dirty="0">
              <a:solidFill>
                <a:schemeClr val="accent1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28596" y="4429132"/>
            <a:ext cx="8058152" cy="1571636"/>
          </a:xfrm>
        </p:spPr>
        <p:txBody>
          <a:bodyPr>
            <a:normAutofit/>
          </a:bodyPr>
          <a:lstStyle/>
          <a:p>
            <a:pPr algn="l"/>
            <a:r>
              <a:rPr lang="zh-TW" altLang="en-US" sz="1600" dirty="0" smtClean="0">
                <a:latin typeface="+mj-ea"/>
                <a:ea typeface="+mj-ea"/>
              </a:rPr>
              <a:t>期刊：</a:t>
            </a:r>
            <a:r>
              <a:rPr lang="en-US" altLang="zh-TW" sz="1600" dirty="0" smtClean="0">
                <a:latin typeface="+mj-ea"/>
                <a:ea typeface="+mj-ea"/>
              </a:rPr>
              <a:t>Journal of Safety Research</a:t>
            </a:r>
          </a:p>
          <a:p>
            <a:pPr algn="l"/>
            <a:endParaRPr lang="en-US" altLang="zh-TW" sz="1600" dirty="0" smtClean="0">
              <a:latin typeface="+mj-ea"/>
              <a:ea typeface="+mj-ea"/>
            </a:endParaRPr>
          </a:p>
          <a:p>
            <a:pPr algn="l"/>
            <a:r>
              <a:rPr lang="zh-TW" altLang="en-US" sz="1600" dirty="0" smtClean="0">
                <a:latin typeface="+mj-ea"/>
                <a:ea typeface="+mj-ea"/>
              </a:rPr>
              <a:t>作者：</a:t>
            </a:r>
            <a:r>
              <a:rPr lang="en-US" altLang="zh-TW" sz="1600" dirty="0" smtClean="0">
                <a:latin typeface="+mj-ea"/>
                <a:ea typeface="+mj-ea"/>
              </a:rPr>
              <a:t>C. Raymond Bingham</a:t>
            </a:r>
            <a:r>
              <a:rPr lang="zh-TW" altLang="en-US" sz="1600" dirty="0" smtClean="0">
                <a:latin typeface="+mj-ea"/>
                <a:ea typeface="+mj-ea"/>
              </a:rPr>
              <a:t> </a:t>
            </a:r>
            <a:r>
              <a:rPr lang="en-US" altLang="zh-TW" sz="1600" dirty="0" smtClean="0">
                <a:latin typeface="+mj-ea"/>
                <a:ea typeface="+mj-ea"/>
              </a:rPr>
              <a:t>,</a:t>
            </a:r>
            <a:r>
              <a:rPr lang="zh-TW" altLang="en-US" sz="1600" dirty="0" smtClean="0">
                <a:latin typeface="+mj-ea"/>
                <a:ea typeface="+mj-ea"/>
              </a:rPr>
              <a:t> </a:t>
            </a:r>
            <a:r>
              <a:rPr lang="en-US" altLang="zh-TW" sz="1600" dirty="0" smtClean="0">
                <a:latin typeface="+mj-ea"/>
                <a:ea typeface="+mj-ea"/>
              </a:rPr>
              <a:t>Jennifer S. </a:t>
            </a:r>
            <a:r>
              <a:rPr lang="en-US" altLang="zh-TW" sz="1600" dirty="0" err="1" smtClean="0">
                <a:latin typeface="+mj-ea"/>
                <a:ea typeface="+mj-ea"/>
              </a:rPr>
              <a:t>Zakrajsek</a:t>
            </a:r>
            <a:r>
              <a:rPr lang="zh-TW" altLang="en-US" sz="1600" dirty="0" smtClean="0">
                <a:latin typeface="+mj-ea"/>
                <a:ea typeface="+mj-ea"/>
              </a:rPr>
              <a:t> </a:t>
            </a:r>
            <a:r>
              <a:rPr lang="en-US" altLang="zh-TW" sz="1600" dirty="0" smtClean="0">
                <a:latin typeface="+mj-ea"/>
                <a:ea typeface="+mj-ea"/>
              </a:rPr>
              <a:t>,</a:t>
            </a:r>
            <a:r>
              <a:rPr lang="zh-TW" altLang="en-US" sz="1600" dirty="0" smtClean="0">
                <a:latin typeface="+mj-ea"/>
                <a:ea typeface="+mj-ea"/>
              </a:rPr>
              <a:t> </a:t>
            </a:r>
            <a:r>
              <a:rPr lang="en-US" altLang="zh-TW" sz="1600" dirty="0" err="1" smtClean="0">
                <a:latin typeface="+mj-ea"/>
                <a:ea typeface="+mj-ea"/>
              </a:rPr>
              <a:t>Farideh</a:t>
            </a:r>
            <a:r>
              <a:rPr lang="en-US" altLang="zh-TW" sz="1600" dirty="0" smtClean="0">
                <a:latin typeface="+mj-ea"/>
                <a:ea typeface="+mj-ea"/>
              </a:rPr>
              <a:t> </a:t>
            </a:r>
            <a:r>
              <a:rPr lang="en-US" altLang="zh-TW" sz="1600" dirty="0" err="1" smtClean="0">
                <a:latin typeface="+mj-ea"/>
                <a:ea typeface="+mj-ea"/>
              </a:rPr>
              <a:t>Almani</a:t>
            </a:r>
            <a:r>
              <a:rPr lang="zh-TW" altLang="en-US" sz="1600" dirty="0" smtClean="0">
                <a:latin typeface="+mj-ea"/>
                <a:ea typeface="+mj-ea"/>
              </a:rPr>
              <a:t> </a:t>
            </a:r>
            <a:r>
              <a:rPr lang="en-US" altLang="zh-TW" sz="1600" dirty="0" smtClean="0">
                <a:latin typeface="+mj-ea"/>
                <a:ea typeface="+mj-ea"/>
              </a:rPr>
              <a:t>, Jean T. </a:t>
            </a:r>
            <a:r>
              <a:rPr lang="en-US" altLang="zh-TW" sz="1600" dirty="0" err="1" smtClean="0">
                <a:latin typeface="+mj-ea"/>
                <a:ea typeface="+mj-ea"/>
              </a:rPr>
              <a:t>Shope</a:t>
            </a:r>
            <a:r>
              <a:rPr lang="en-US" altLang="zh-TW" sz="1600" dirty="0" smtClean="0">
                <a:latin typeface="+mj-ea"/>
                <a:ea typeface="+mj-ea"/>
              </a:rPr>
              <a:t>, </a:t>
            </a:r>
          </a:p>
          <a:p>
            <a:pPr algn="l"/>
            <a:r>
              <a:rPr lang="zh-TW" altLang="en-US" sz="1600" dirty="0" smtClean="0">
                <a:latin typeface="+mj-ea"/>
                <a:ea typeface="+mj-ea"/>
              </a:rPr>
              <a:t>            </a:t>
            </a:r>
            <a:r>
              <a:rPr lang="en-US" altLang="zh-TW" sz="1600" dirty="0" smtClean="0">
                <a:latin typeface="+mj-ea"/>
                <a:ea typeface="+mj-ea"/>
              </a:rPr>
              <a:t>Tina B. </a:t>
            </a:r>
            <a:r>
              <a:rPr lang="en-US" altLang="zh-TW" sz="1600" dirty="0" err="1" smtClean="0">
                <a:latin typeface="+mj-ea"/>
                <a:ea typeface="+mj-ea"/>
              </a:rPr>
              <a:t>Sayer</a:t>
            </a:r>
            <a:endParaRPr lang="en-US" altLang="zh-TW" sz="1600" dirty="0" smtClean="0">
              <a:latin typeface="+mj-ea"/>
              <a:ea typeface="+mj-ea"/>
            </a:endParaRPr>
          </a:p>
          <a:p>
            <a:pPr algn="l"/>
            <a:endParaRPr lang="en-US" altLang="zh-TW" sz="1600" dirty="0" smtClean="0">
              <a:latin typeface="+mj-ea"/>
              <a:ea typeface="+mj-ea"/>
            </a:endParaRPr>
          </a:p>
          <a:p>
            <a:pPr algn="l"/>
            <a:r>
              <a:rPr lang="zh-TW" altLang="en-US" sz="1600" dirty="0" smtClean="0">
                <a:latin typeface="+mj-ea"/>
                <a:ea typeface="+mj-ea"/>
              </a:rPr>
              <a:t>學生：林怡儒</a:t>
            </a:r>
            <a:endParaRPr lang="zh-TW" altLang="en-US" sz="1600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5357826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zh-TW" sz="2800" dirty="0" smtClean="0">
                <a:latin typeface="+mj-ea"/>
              </a:rPr>
              <a:t>Results</a:t>
            </a:r>
            <a:endParaRPr lang="zh-TW" altLang="en-US" sz="2800" dirty="0">
              <a:latin typeface="+mj-ea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643050"/>
            <a:ext cx="5419723" cy="4107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矩形 4"/>
          <p:cNvSpPr/>
          <p:nvPr/>
        </p:nvSpPr>
        <p:spPr>
          <a:xfrm>
            <a:off x="714348" y="714356"/>
            <a:ext cx="77867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>
                <a:latin typeface="+mj-ea"/>
              </a:rPr>
              <a:t>比較青少年評估父母以及父母自我評估，顯示青少年在評估父母時比較高估了所有的分心駕駛行為</a:t>
            </a:r>
            <a:endParaRPr lang="en-US" altLang="zh-TW" sz="1600" dirty="0" smtClean="0">
              <a:latin typeface="+mj-ea"/>
            </a:endParaRPr>
          </a:p>
          <a:p>
            <a:endParaRPr lang="zh-TW" altLang="en-US" sz="1600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5357826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zh-TW" sz="2800" dirty="0" smtClean="0">
                <a:latin typeface="+mj-ea"/>
              </a:rPr>
              <a:t>Results</a:t>
            </a:r>
            <a:endParaRPr lang="zh-TW" altLang="en-US" sz="2800" dirty="0">
              <a:latin typeface="+mj-ea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785926"/>
            <a:ext cx="5353068" cy="402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矩形 4"/>
          <p:cNvSpPr/>
          <p:nvPr/>
        </p:nvSpPr>
        <p:spPr>
          <a:xfrm>
            <a:off x="642910" y="857232"/>
            <a:ext cx="77867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>
                <a:latin typeface="+mj-ea"/>
              </a:rPr>
              <a:t>比較父母評估青少年以及青少年自我評估，顯示父母在評估青少年時也高估了所有的分心駕駛行為，但只有少數幾項明顯高估其餘和少年自我評估比較沒有差異</a:t>
            </a:r>
            <a:endParaRPr lang="en-US" altLang="zh-TW" sz="1600" dirty="0" smtClean="0">
              <a:latin typeface="+mj-ea"/>
            </a:endParaRPr>
          </a:p>
          <a:p>
            <a:endParaRPr lang="zh-TW" altLang="en-US" sz="1600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5236" y="2408257"/>
            <a:ext cx="5214974" cy="2367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矩形 3"/>
          <p:cNvSpPr/>
          <p:nvPr/>
        </p:nvSpPr>
        <p:spPr>
          <a:xfrm>
            <a:off x="865236" y="1331039"/>
            <a:ext cx="77867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>
                <a:latin typeface="+mj-ea"/>
                <a:ea typeface="+mj-ea"/>
              </a:rPr>
              <a:t>分心駕駛行為</a:t>
            </a:r>
            <a:r>
              <a:rPr lang="zh-TW" altLang="en-US" sz="1600" dirty="0" smtClean="0">
                <a:latin typeface="+mj-ea"/>
                <a:ea typeface="+mj-ea"/>
              </a:rPr>
              <a:t>中</a:t>
            </a:r>
            <a:endParaRPr lang="en-US" altLang="zh-TW" sz="1600" dirty="0" smtClean="0">
              <a:latin typeface="+mj-ea"/>
              <a:ea typeface="+mj-ea"/>
            </a:endParaRPr>
          </a:p>
          <a:p>
            <a:r>
              <a:rPr lang="zh-TW" altLang="en-US" sz="1600" dirty="0" smtClean="0">
                <a:latin typeface="+mj-ea"/>
                <a:ea typeface="+mj-ea"/>
              </a:rPr>
              <a:t>父母</a:t>
            </a:r>
            <a:r>
              <a:rPr lang="zh-TW" altLang="en-US" sz="1600" dirty="0" smtClean="0">
                <a:latin typeface="+mj-ea"/>
                <a:ea typeface="+mj-ea"/>
              </a:rPr>
              <a:t>的總分數和青少年評估父母的分數有顯著</a:t>
            </a:r>
            <a:r>
              <a:rPr lang="zh-TW" altLang="en-US" sz="1600" dirty="0" smtClean="0">
                <a:latin typeface="+mj-ea"/>
                <a:ea typeface="+mj-ea"/>
              </a:rPr>
              <a:t>關係</a:t>
            </a:r>
            <a:endParaRPr lang="en-US" altLang="zh-TW" sz="1600" dirty="0">
              <a:latin typeface="+mj-ea"/>
              <a:ea typeface="+mj-ea"/>
            </a:endParaRPr>
          </a:p>
          <a:p>
            <a:r>
              <a:rPr lang="zh-TW" altLang="en-US" sz="1600" dirty="0" smtClean="0">
                <a:latin typeface="+mj-ea"/>
                <a:ea typeface="+mj-ea"/>
              </a:rPr>
              <a:t>青少年</a:t>
            </a:r>
            <a:r>
              <a:rPr lang="zh-TW" altLang="en-US" sz="1600" dirty="0" smtClean="0">
                <a:latin typeface="+mj-ea"/>
                <a:ea typeface="+mj-ea"/>
              </a:rPr>
              <a:t>的總分數</a:t>
            </a:r>
            <a:r>
              <a:rPr lang="zh-TW" altLang="en-US" sz="1600" dirty="0" smtClean="0">
                <a:latin typeface="+mj-ea"/>
                <a:ea typeface="+mj-ea"/>
              </a:rPr>
              <a:t>和父母評估</a:t>
            </a:r>
            <a:r>
              <a:rPr lang="zh-TW" altLang="en-US" sz="1600" dirty="0" smtClean="0">
                <a:latin typeface="+mj-ea"/>
                <a:ea typeface="+mj-ea"/>
              </a:rPr>
              <a:t>青少年的分數也有強烈的顯著關係。</a:t>
            </a:r>
            <a:endParaRPr lang="en-US" altLang="zh-TW" sz="1600" dirty="0" smtClean="0">
              <a:latin typeface="+mj-ea"/>
              <a:ea typeface="+mj-ea"/>
            </a:endParaRPr>
          </a:p>
          <a:p>
            <a:endParaRPr lang="zh-TW" altLang="en-US" sz="1600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857232"/>
            <a:ext cx="8183880" cy="4187952"/>
          </a:xfrm>
        </p:spPr>
        <p:txBody>
          <a:bodyPr>
            <a:normAutofit fontScale="92500" lnSpcReduction="10000"/>
          </a:bodyPr>
          <a:lstStyle/>
          <a:p>
            <a:pPr>
              <a:buClrTx/>
              <a:buFont typeface="Wingdings" pitchFamily="2" charset="2"/>
              <a:buChar char="ü"/>
            </a:pPr>
            <a:r>
              <a:rPr lang="zh-TW" altLang="en-US" sz="1800" dirty="0" smtClean="0"/>
              <a:t>青少年比父母有更多的分心駕駛行為，對於青少年的駕駛行為父母的駕駛行為有的重要的影響</a:t>
            </a:r>
            <a:endParaRPr lang="en-US" altLang="zh-TW" sz="1800" dirty="0" smtClean="0"/>
          </a:p>
          <a:p>
            <a:pPr>
              <a:buClrTx/>
              <a:buNone/>
            </a:pPr>
            <a:r>
              <a:rPr lang="zh-TW" altLang="en-US" sz="1800" dirty="0" smtClean="0">
                <a:sym typeface="Wingdings" pitchFamily="2" charset="2"/>
              </a:rPr>
              <a:t>   </a:t>
            </a:r>
            <a:r>
              <a:rPr lang="en-US" altLang="zh-TW" sz="1800" dirty="0" smtClean="0">
                <a:sym typeface="Wingdings" pitchFamily="2" charset="2"/>
              </a:rPr>
              <a:t></a:t>
            </a:r>
            <a:r>
              <a:rPr lang="zh-TW" altLang="en-US" sz="1800" dirty="0" smtClean="0">
                <a:sym typeface="Wingdings" pitchFamily="2" charset="2"/>
              </a:rPr>
              <a:t>青少年和父母分心頻率是正相關</a:t>
            </a:r>
            <a:endParaRPr lang="en-US" altLang="zh-TW" sz="1800" dirty="0" smtClean="0"/>
          </a:p>
          <a:p>
            <a:pPr>
              <a:buClrTx/>
              <a:buFont typeface="Wingdings" pitchFamily="2" charset="2"/>
              <a:buChar char="ü"/>
            </a:pPr>
            <a:endParaRPr lang="en-US" altLang="zh-TW" sz="1800" dirty="0" smtClean="0"/>
          </a:p>
          <a:p>
            <a:pPr>
              <a:buClrTx/>
              <a:buFont typeface="Wingdings" pitchFamily="2" charset="2"/>
              <a:buChar char="ü"/>
            </a:pPr>
            <a:r>
              <a:rPr lang="zh-TW" altLang="en-US" sz="1800" dirty="0" smtClean="0"/>
              <a:t>青少年和父母較常有的分心駕駛行為</a:t>
            </a:r>
            <a:r>
              <a:rPr lang="en-US" altLang="zh-TW" sz="1800" dirty="0" smtClean="0">
                <a:sym typeface="Wingdings" pitchFamily="2" charset="2"/>
              </a:rPr>
              <a:t></a:t>
            </a:r>
            <a:r>
              <a:rPr lang="zh-TW" altLang="en-US" sz="1800" dirty="0" smtClean="0">
                <a:sym typeface="Wingdings" pitchFamily="2" charset="2"/>
              </a:rPr>
              <a:t>吃喝東西、在開車時處理乘客問題</a:t>
            </a:r>
            <a:endParaRPr lang="en-US" altLang="zh-TW" sz="1800" dirty="0" smtClean="0">
              <a:sym typeface="Wingdings" pitchFamily="2" charset="2"/>
            </a:endParaRPr>
          </a:p>
          <a:p>
            <a:pPr>
              <a:buClrTx/>
              <a:buFont typeface="Wingdings" pitchFamily="2" charset="2"/>
              <a:buChar char="ü"/>
            </a:pPr>
            <a:endParaRPr lang="en-US" altLang="zh-TW" sz="1800" dirty="0" smtClean="0">
              <a:sym typeface="Wingdings" pitchFamily="2" charset="2"/>
            </a:endParaRPr>
          </a:p>
          <a:p>
            <a:pPr>
              <a:buClrTx/>
              <a:buFont typeface="Wingdings" pitchFamily="2" charset="2"/>
              <a:buChar char="ü"/>
            </a:pPr>
            <a:r>
              <a:rPr lang="zh-TW" altLang="en-US" sz="1800" dirty="0" smtClean="0">
                <a:latin typeface="+mj-ea"/>
                <a:sym typeface="Wingdings" pitchFamily="2" charset="2"/>
              </a:rPr>
              <a:t>在讀或傳訊息、使用電子設備聽音樂上青少年和父母有顯著的差異，青少年較常做這些分心行為</a:t>
            </a:r>
            <a:endParaRPr lang="en-US" altLang="zh-TW" sz="1800" dirty="0" smtClean="0">
              <a:latin typeface="+mj-ea"/>
              <a:sym typeface="Wingdings" pitchFamily="2" charset="2"/>
            </a:endParaRPr>
          </a:p>
          <a:p>
            <a:pPr>
              <a:buClrTx/>
              <a:buFont typeface="Wingdings" pitchFamily="2" charset="2"/>
              <a:buChar char="ü"/>
            </a:pPr>
            <a:endParaRPr lang="en-US" altLang="zh-TW" sz="1800" dirty="0" smtClean="0">
              <a:latin typeface="+mj-ea"/>
              <a:sym typeface="Wingdings" pitchFamily="2" charset="2"/>
            </a:endParaRPr>
          </a:p>
          <a:p>
            <a:pPr>
              <a:buClrTx/>
              <a:buFont typeface="Wingdings" pitchFamily="2" charset="2"/>
              <a:buChar char="ü"/>
            </a:pPr>
            <a:r>
              <a:rPr lang="zh-TW" altLang="en-US" sz="1800" dirty="0" smtClean="0">
                <a:latin typeface="+mj-ea"/>
                <a:sym typeface="Wingdings" pitchFamily="2" charset="2"/>
              </a:rPr>
              <a:t>父母比青少年常處理乘客問題</a:t>
            </a:r>
            <a:endParaRPr lang="en-US" altLang="zh-TW" sz="1800" dirty="0" smtClean="0">
              <a:latin typeface="+mj-ea"/>
              <a:sym typeface="Wingdings" pitchFamily="2" charset="2"/>
            </a:endParaRPr>
          </a:p>
          <a:p>
            <a:pPr>
              <a:buClrTx/>
              <a:buFont typeface="Wingdings" pitchFamily="2" charset="2"/>
              <a:buChar char="ü"/>
            </a:pPr>
            <a:endParaRPr lang="en-US" altLang="zh-TW" sz="1800" dirty="0" smtClean="0">
              <a:latin typeface="+mj-ea"/>
              <a:sym typeface="Wingdings" pitchFamily="2" charset="2"/>
            </a:endParaRPr>
          </a:p>
          <a:p>
            <a:pPr>
              <a:buClrTx/>
              <a:buFont typeface="Wingdings" pitchFamily="2" charset="2"/>
              <a:buChar char="ü"/>
            </a:pPr>
            <a:r>
              <a:rPr lang="zh-TW" altLang="en-US" sz="1800" dirty="0" smtClean="0">
                <a:latin typeface="+mj-ea"/>
              </a:rPr>
              <a:t>此研究有研究到到在分心駕駛行為中的性別差異。但在性別差異中是缺乏文獻的</a:t>
            </a:r>
            <a:endParaRPr lang="en-US" altLang="zh-TW" sz="1800" dirty="0" smtClean="0">
              <a:latin typeface="+mj-ea"/>
            </a:endParaRPr>
          </a:p>
          <a:p>
            <a:pPr>
              <a:buClrTx/>
              <a:buFont typeface="Wingdings" pitchFamily="2" charset="2"/>
              <a:buChar char="ü"/>
            </a:pPr>
            <a:endParaRPr lang="en-US" altLang="zh-TW" sz="1800" dirty="0" smtClean="0">
              <a:latin typeface="+mj-ea"/>
            </a:endParaRPr>
          </a:p>
          <a:p>
            <a:pPr>
              <a:buClrTx/>
              <a:buFont typeface="Wingdings" pitchFamily="2" charset="2"/>
              <a:buChar char="ü"/>
            </a:pPr>
            <a:r>
              <a:rPr lang="zh-TW" altLang="en-US" sz="1800" dirty="0" smtClean="0">
                <a:latin typeface="+mj-ea"/>
              </a:rPr>
              <a:t>性別不同導致發生車禍不是分心駕駛差異的來源，而是因為其他因素，可能是和駕駛的態度以及駕駛行為有關。</a:t>
            </a:r>
            <a:endParaRPr lang="en-US" altLang="zh-TW" sz="1800" dirty="0" smtClean="0">
              <a:latin typeface="+mj-ea"/>
            </a:endParaRPr>
          </a:p>
          <a:p>
            <a:pPr>
              <a:buClrTx/>
              <a:buNone/>
            </a:pPr>
            <a:endParaRPr lang="en-US" altLang="zh-TW" sz="1800" dirty="0" smtClean="0">
              <a:sym typeface="Wingdings" pitchFamily="2" charset="2"/>
            </a:endParaRPr>
          </a:p>
          <a:p>
            <a:pPr>
              <a:buClrTx/>
              <a:buNone/>
            </a:pPr>
            <a:endParaRPr lang="en-US" altLang="zh-TW" sz="1800" dirty="0" smtClean="0">
              <a:sym typeface="Wingdings" pitchFamily="2" charset="2"/>
            </a:endParaRPr>
          </a:p>
          <a:p>
            <a:pPr>
              <a:buClrTx/>
              <a:buFont typeface="Wingdings" pitchFamily="2" charset="2"/>
              <a:buChar char="ü"/>
            </a:pPr>
            <a:endParaRPr lang="en-US" altLang="zh-TW" sz="1800" dirty="0" smtClean="0"/>
          </a:p>
          <a:p>
            <a:pPr>
              <a:buFont typeface="Wingdings" pitchFamily="2" charset="2"/>
              <a:buChar char="ü"/>
            </a:pPr>
            <a:endParaRPr lang="zh-TW" altLang="en-US" sz="1800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428596" y="5357826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28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ea"/>
                <a:ea typeface="+mj-ea"/>
                <a:cs typeface="+mj-cs"/>
              </a:rPr>
              <a:t>Discussion</a:t>
            </a:r>
            <a:endParaRPr kumimoji="0" lang="zh-TW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ea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00298" y="2857496"/>
            <a:ext cx="5786478" cy="6126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sz="6600" dirty="0" smtClean="0">
                <a:latin typeface="Bauhaus 93" pitchFamily="82" charset="0"/>
              </a:rPr>
              <a:t>The    End</a:t>
            </a:r>
            <a:endParaRPr lang="zh-TW" altLang="en-US" sz="6600" dirty="0">
              <a:latin typeface="Bauhaus 93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5429264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zh-TW" sz="2800" dirty="0" smtClean="0">
                <a:latin typeface="+mj-ea"/>
              </a:rPr>
              <a:t>Abstract</a:t>
            </a:r>
            <a:endParaRPr lang="zh-TW" altLang="en-US" sz="2800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1071546"/>
            <a:ext cx="8183880" cy="4187952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ü"/>
            </a:pPr>
            <a:r>
              <a:rPr lang="zh-TW" altLang="en-US" sz="1800" dirty="0" smtClean="0">
                <a:latin typeface="+mj-ea"/>
                <a:ea typeface="+mj-ea"/>
              </a:rPr>
              <a:t>分心駕駛</a:t>
            </a:r>
            <a:r>
              <a:rPr lang="en-US" altLang="zh-TW" sz="1800" dirty="0" smtClean="0">
                <a:latin typeface="+mj-ea"/>
                <a:ea typeface="+mj-ea"/>
              </a:rPr>
              <a:t>(Driver distraction)</a:t>
            </a:r>
            <a:r>
              <a:rPr lang="zh-TW" altLang="en-US" sz="1800" dirty="0" smtClean="0">
                <a:latin typeface="+mj-ea"/>
                <a:ea typeface="+mj-ea"/>
              </a:rPr>
              <a:t>是意外風險的主要來源</a:t>
            </a:r>
            <a:endParaRPr lang="en-US" altLang="zh-TW" sz="1800" dirty="0" smtClean="0">
              <a:latin typeface="+mj-ea"/>
              <a:ea typeface="+mj-ea"/>
            </a:endParaRPr>
          </a:p>
          <a:p>
            <a:pPr>
              <a:buClrTx/>
              <a:buFont typeface="Wingdings" pitchFamily="2" charset="2"/>
              <a:buChar char="ü"/>
            </a:pPr>
            <a:endParaRPr lang="en-US" altLang="zh-TW" sz="1800" dirty="0" smtClean="0">
              <a:latin typeface="+mj-ea"/>
              <a:ea typeface="+mj-ea"/>
            </a:endParaRPr>
          </a:p>
          <a:p>
            <a:pPr>
              <a:buClrTx/>
              <a:buFont typeface="Wingdings" pitchFamily="2" charset="2"/>
              <a:buChar char="ü"/>
            </a:pPr>
            <a:r>
              <a:rPr lang="zh-TW" altLang="en-US" sz="1800" dirty="0" smtClean="0">
                <a:latin typeface="+mj-ea"/>
                <a:ea typeface="+mj-ea"/>
              </a:rPr>
              <a:t>青少年和家長的的分心駕駛行為頻率是有正相關的</a:t>
            </a:r>
            <a:endParaRPr lang="en-US" altLang="zh-TW" sz="1800" dirty="0" smtClean="0">
              <a:latin typeface="+mj-ea"/>
              <a:ea typeface="+mj-ea"/>
            </a:endParaRPr>
          </a:p>
          <a:p>
            <a:pPr>
              <a:buClrTx/>
              <a:buFont typeface="Wingdings" pitchFamily="2" charset="2"/>
              <a:buChar char="ü"/>
            </a:pPr>
            <a:endParaRPr lang="en-US" altLang="zh-TW" sz="1800" dirty="0" smtClean="0">
              <a:latin typeface="+mj-ea"/>
              <a:ea typeface="+mj-ea"/>
            </a:endParaRPr>
          </a:p>
          <a:p>
            <a:pPr>
              <a:buClrTx/>
              <a:buFont typeface="Wingdings" pitchFamily="2" charset="2"/>
              <a:buChar char="ü"/>
            </a:pPr>
            <a:r>
              <a:rPr lang="zh-TW" altLang="en-US" sz="1800" dirty="0" smtClean="0">
                <a:latin typeface="+mj-ea"/>
                <a:ea typeface="+mj-ea"/>
              </a:rPr>
              <a:t>父母的駕駛行為是影響青少年駕駛行為的重要因素，但更重要的是青少年對於父母駕駛行為的看法</a:t>
            </a:r>
            <a:endParaRPr lang="en-US" altLang="zh-TW" sz="1800" dirty="0" smtClean="0">
              <a:latin typeface="+mj-ea"/>
              <a:ea typeface="+mj-ea"/>
            </a:endParaRPr>
          </a:p>
          <a:p>
            <a:endParaRPr lang="en-US" altLang="zh-TW" sz="20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en-US" altLang="zh-TW" sz="2000" dirty="0" smtClean="0">
                <a:latin typeface="+mj-ea"/>
                <a:ea typeface="+mj-ea"/>
                <a:sym typeface="Wingdings" pitchFamily="2" charset="2"/>
              </a:rPr>
              <a:t></a:t>
            </a:r>
            <a:r>
              <a:rPr lang="zh-TW" altLang="en-US" sz="2000" dirty="0" smtClean="0">
                <a:latin typeface="+mj-ea"/>
                <a:ea typeface="+mj-ea"/>
                <a:sym typeface="Wingdings" pitchFamily="2" charset="2"/>
              </a:rPr>
              <a:t> </a:t>
            </a:r>
            <a:r>
              <a:rPr lang="zh-TW" altLang="en-US" sz="1800" dirty="0" smtClean="0">
                <a:latin typeface="+mn-ea"/>
                <a:sym typeface="Wingdings" pitchFamily="2" charset="2"/>
              </a:rPr>
              <a:t>主要研究青少年和父母在駕駛行為上分散注意力的行為</a:t>
            </a:r>
            <a:endParaRPr lang="zh-TW" altLang="en-US" sz="20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5929330"/>
            <a:ext cx="8183880" cy="605776"/>
          </a:xfrm>
        </p:spPr>
        <p:txBody>
          <a:bodyPr>
            <a:normAutofit/>
          </a:bodyPr>
          <a:lstStyle/>
          <a:p>
            <a:r>
              <a:rPr lang="en-US" altLang="zh-TW" sz="2800" dirty="0" smtClean="0">
                <a:latin typeface="+mj-ea"/>
              </a:rPr>
              <a:t>Introduction</a:t>
            </a:r>
            <a:endParaRPr lang="zh-TW" altLang="en-US" sz="2800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5720" y="428604"/>
            <a:ext cx="8715436" cy="5286412"/>
          </a:xfrm>
        </p:spPr>
        <p:txBody>
          <a:bodyPr>
            <a:normAutofit fontScale="92500" lnSpcReduction="10000"/>
          </a:bodyPr>
          <a:lstStyle/>
          <a:p>
            <a:pPr>
              <a:buClrTx/>
              <a:buFont typeface="Wingdings" pitchFamily="2" charset="2"/>
              <a:buChar char="ü"/>
            </a:pPr>
            <a:r>
              <a:rPr lang="zh-TW" altLang="en-US" sz="1700" dirty="0" smtClean="0">
                <a:latin typeface="+mj-ea"/>
                <a:ea typeface="+mj-ea"/>
              </a:rPr>
              <a:t>分心駕駛行為主要是第二活動轉移了主要的駕駛行為所需的注意力，例如：開車看影片、使用手機、講電話</a:t>
            </a:r>
            <a:r>
              <a:rPr lang="en-US" altLang="zh-TW" sz="1700" dirty="0" smtClean="0">
                <a:latin typeface="+mj-ea"/>
                <a:ea typeface="+mj-ea"/>
              </a:rPr>
              <a:t>……</a:t>
            </a:r>
            <a:r>
              <a:rPr lang="zh-TW" altLang="en-US" sz="1700" dirty="0" smtClean="0">
                <a:latin typeface="+mj-ea"/>
                <a:ea typeface="+mj-ea"/>
              </a:rPr>
              <a:t>等</a:t>
            </a:r>
            <a:endParaRPr lang="en-US" altLang="zh-TW" sz="1700" dirty="0" smtClean="0">
              <a:latin typeface="+mj-ea"/>
              <a:ea typeface="+mj-ea"/>
            </a:endParaRPr>
          </a:p>
          <a:p>
            <a:pPr>
              <a:buClrTx/>
              <a:buNone/>
            </a:pPr>
            <a:r>
              <a:rPr lang="zh-TW" altLang="en-US" sz="1400" dirty="0" smtClean="0">
                <a:latin typeface="+mj-ea"/>
                <a:ea typeface="+mj-ea"/>
              </a:rPr>
              <a:t>     </a:t>
            </a:r>
            <a:r>
              <a:rPr lang="en-US" altLang="zh-TW" sz="1500" dirty="0" smtClean="0">
                <a:latin typeface="+mj-ea"/>
                <a:ea typeface="+mj-ea"/>
              </a:rPr>
              <a:t>(Ranney,2008)</a:t>
            </a:r>
            <a:endParaRPr lang="en-US" altLang="zh-TW" sz="1400" dirty="0" smtClean="0">
              <a:latin typeface="+mj-ea"/>
              <a:ea typeface="+mj-ea"/>
            </a:endParaRPr>
          </a:p>
          <a:p>
            <a:pPr>
              <a:buClrTx/>
            </a:pPr>
            <a:endParaRPr lang="en-US" altLang="zh-TW" sz="1800" dirty="0" smtClean="0">
              <a:latin typeface="+mj-ea"/>
              <a:ea typeface="+mj-ea"/>
            </a:endParaRPr>
          </a:p>
          <a:p>
            <a:pPr>
              <a:buClrTx/>
              <a:buFont typeface="Wingdings" pitchFamily="2" charset="2"/>
              <a:buChar char="ü"/>
            </a:pPr>
            <a:r>
              <a:rPr lang="zh-TW" altLang="en-US" sz="1700" dirty="0" smtClean="0">
                <a:latin typeface="+mj-ea"/>
                <a:ea typeface="+mj-ea"/>
              </a:rPr>
              <a:t>估計分心駕駛的行為導致車禍發生機率為</a:t>
            </a:r>
            <a:r>
              <a:rPr lang="en-US" altLang="zh-TW" sz="1700" dirty="0" smtClean="0">
                <a:latin typeface="+mj-ea"/>
                <a:ea typeface="+mj-ea"/>
              </a:rPr>
              <a:t>5%~25%</a:t>
            </a:r>
          </a:p>
          <a:p>
            <a:pPr>
              <a:buClrTx/>
              <a:buNone/>
            </a:pPr>
            <a:r>
              <a:rPr lang="zh-TW" altLang="en-US" sz="1600" dirty="0" smtClean="0">
                <a:latin typeface="+mj-ea"/>
                <a:ea typeface="+mj-ea"/>
              </a:rPr>
              <a:t>     </a:t>
            </a:r>
            <a:r>
              <a:rPr lang="sv-SE" altLang="zh-TW" sz="1500" dirty="0" smtClean="0">
                <a:latin typeface="+mj-ea"/>
                <a:ea typeface="+mj-ea"/>
              </a:rPr>
              <a:t>(Gordon, 2009; Hurts, Angell, &amp; Perez,</a:t>
            </a:r>
            <a:r>
              <a:rPr lang="en-US" altLang="zh-TW" sz="1500" dirty="0" smtClean="0">
                <a:latin typeface="+mj-ea"/>
                <a:ea typeface="+mj-ea"/>
              </a:rPr>
              <a:t>2011; Neale, Dingus, </a:t>
            </a:r>
            <a:r>
              <a:rPr lang="en-US" altLang="zh-TW" sz="1500" dirty="0" err="1" smtClean="0">
                <a:latin typeface="+mj-ea"/>
                <a:ea typeface="+mj-ea"/>
              </a:rPr>
              <a:t>Klauer</a:t>
            </a:r>
            <a:r>
              <a:rPr lang="en-US" altLang="zh-TW" sz="1500" dirty="0" smtClean="0">
                <a:latin typeface="+mj-ea"/>
                <a:ea typeface="+mj-ea"/>
              </a:rPr>
              <a:t>, </a:t>
            </a:r>
            <a:r>
              <a:rPr lang="en-US" altLang="zh-TW" sz="1500" dirty="0" err="1" smtClean="0">
                <a:latin typeface="+mj-ea"/>
                <a:ea typeface="+mj-ea"/>
              </a:rPr>
              <a:t>Sudweeks</a:t>
            </a:r>
            <a:r>
              <a:rPr lang="en-US" altLang="zh-TW" sz="1500" dirty="0" smtClean="0">
                <a:latin typeface="+mj-ea"/>
                <a:ea typeface="+mj-ea"/>
              </a:rPr>
              <a:t>, &amp; Goodman, 2005)</a:t>
            </a:r>
          </a:p>
          <a:p>
            <a:pPr>
              <a:buClrTx/>
              <a:buNone/>
            </a:pPr>
            <a:endParaRPr lang="en-US" altLang="zh-TW" sz="1600" dirty="0" smtClean="0">
              <a:latin typeface="+mj-ea"/>
              <a:ea typeface="+mj-ea"/>
            </a:endParaRPr>
          </a:p>
          <a:p>
            <a:pPr>
              <a:buClrTx/>
              <a:buFont typeface="Wingdings" pitchFamily="2" charset="2"/>
              <a:buChar char="ü"/>
            </a:pPr>
            <a:r>
              <a:rPr lang="en-US" altLang="zh-TW" sz="1700" dirty="0" smtClean="0">
                <a:latin typeface="+mj-ea"/>
                <a:ea typeface="+mj-ea"/>
              </a:rPr>
              <a:t>NHTSA</a:t>
            </a:r>
            <a:r>
              <a:rPr lang="zh-TW" altLang="en-US" sz="1700" dirty="0" smtClean="0">
                <a:latin typeface="+mj-ea"/>
                <a:ea typeface="+mj-ea"/>
              </a:rPr>
              <a:t>研究顯示</a:t>
            </a:r>
            <a:r>
              <a:rPr lang="en-US" altLang="zh-TW" sz="1700" dirty="0" smtClean="0">
                <a:latin typeface="+mj-ea"/>
                <a:ea typeface="+mj-ea"/>
              </a:rPr>
              <a:t>2013</a:t>
            </a:r>
            <a:r>
              <a:rPr lang="zh-TW" altLang="en-US" sz="1700" dirty="0" smtClean="0">
                <a:latin typeface="+mj-ea"/>
                <a:ea typeface="+mj-ea"/>
              </a:rPr>
              <a:t>年在</a:t>
            </a:r>
            <a:r>
              <a:rPr lang="en-US" altLang="zh-TW" sz="1700" dirty="0" smtClean="0">
                <a:latin typeface="+mj-ea"/>
                <a:ea typeface="+mj-ea"/>
              </a:rPr>
              <a:t>3,151</a:t>
            </a:r>
            <a:r>
              <a:rPr lang="zh-TW" altLang="en-US" sz="1700" dirty="0" smtClean="0">
                <a:latin typeface="+mj-ea"/>
                <a:ea typeface="+mj-ea"/>
              </a:rPr>
              <a:t>人死亡，</a:t>
            </a:r>
            <a:r>
              <a:rPr lang="en-US" altLang="zh-TW" sz="1700" dirty="0" smtClean="0">
                <a:latin typeface="+mj-ea"/>
                <a:ea typeface="+mj-ea"/>
              </a:rPr>
              <a:t>424,000</a:t>
            </a:r>
            <a:r>
              <a:rPr lang="zh-TW" altLang="en-US" sz="1700" dirty="0" smtClean="0">
                <a:latin typeface="+mj-ea"/>
                <a:ea typeface="+mj-ea"/>
              </a:rPr>
              <a:t>人非致命傷害的車禍事故，其中至少有一名司機分心駕駛而導致車禍</a:t>
            </a:r>
            <a:endParaRPr lang="en-US" altLang="zh-TW" sz="1700" dirty="0" smtClean="0">
              <a:latin typeface="+mj-ea"/>
              <a:ea typeface="+mj-ea"/>
            </a:endParaRPr>
          </a:p>
          <a:p>
            <a:pPr>
              <a:buClrTx/>
              <a:buNone/>
            </a:pPr>
            <a:r>
              <a:rPr lang="zh-TW" altLang="en-US" sz="1800" dirty="0" smtClean="0">
                <a:latin typeface="+mj-ea"/>
                <a:ea typeface="+mj-ea"/>
              </a:rPr>
              <a:t>    </a:t>
            </a:r>
            <a:r>
              <a:rPr lang="en-US" altLang="zh-TW" sz="1500" dirty="0" smtClean="0">
                <a:latin typeface="+mj-ea"/>
                <a:ea typeface="+mj-ea"/>
              </a:rPr>
              <a:t>(National Highway Traffic Safety Administration, U.S. Department of</a:t>
            </a:r>
            <a:r>
              <a:rPr lang="zh-TW" altLang="en-US" sz="1500" dirty="0" smtClean="0">
                <a:latin typeface="+mj-ea"/>
                <a:ea typeface="+mj-ea"/>
              </a:rPr>
              <a:t> </a:t>
            </a:r>
            <a:r>
              <a:rPr lang="en-US" altLang="zh-TW" sz="1500" dirty="0" smtClean="0">
                <a:latin typeface="+mj-ea"/>
                <a:ea typeface="+mj-ea"/>
              </a:rPr>
              <a:t>Transportation, 2015)</a:t>
            </a:r>
            <a:endParaRPr lang="en-US" altLang="zh-TW" sz="1400" dirty="0" smtClean="0">
              <a:latin typeface="+mj-ea"/>
              <a:ea typeface="+mj-ea"/>
            </a:endParaRPr>
          </a:p>
          <a:p>
            <a:pPr>
              <a:buClrTx/>
              <a:buFont typeface="Wingdings" pitchFamily="2" charset="2"/>
              <a:buChar char="ü"/>
            </a:pPr>
            <a:endParaRPr lang="en-US" altLang="zh-TW" sz="1400" dirty="0" smtClean="0">
              <a:latin typeface="+mj-ea"/>
              <a:ea typeface="+mj-ea"/>
            </a:endParaRPr>
          </a:p>
          <a:p>
            <a:pPr>
              <a:buClrTx/>
              <a:buFont typeface="Wingdings" pitchFamily="2" charset="2"/>
              <a:buChar char="ü"/>
            </a:pPr>
            <a:r>
              <a:rPr lang="zh-TW" altLang="en-US" sz="1700" dirty="0" smtClean="0">
                <a:latin typeface="+mj-ea"/>
                <a:ea typeface="+mj-ea"/>
              </a:rPr>
              <a:t>駕駛模擬器的研究已經幫助分心駕駛對於駕駛行為的潛在影響，如增加方向盤的振福、減緩反應時間、延遲的速度適應，較差的速度和橫向控制與急剎車</a:t>
            </a:r>
            <a:endParaRPr lang="en-US" altLang="zh-TW" sz="1700" dirty="0" smtClean="0">
              <a:latin typeface="+mj-ea"/>
              <a:ea typeface="+mj-ea"/>
            </a:endParaRPr>
          </a:p>
          <a:p>
            <a:pPr>
              <a:buClrTx/>
              <a:buNone/>
            </a:pPr>
            <a:r>
              <a:rPr lang="zh-TW" altLang="en-US" sz="1400" dirty="0" smtClean="0">
                <a:latin typeface="+mj-ea"/>
                <a:ea typeface="+mj-ea"/>
              </a:rPr>
              <a:t>      </a:t>
            </a:r>
            <a:r>
              <a:rPr lang="en-US" altLang="zh-TW" sz="1500" dirty="0" smtClean="0">
                <a:latin typeface="+mj-ea"/>
                <a:ea typeface="+mj-ea"/>
              </a:rPr>
              <a:t>(</a:t>
            </a:r>
            <a:r>
              <a:rPr lang="en-US" altLang="zh-TW" sz="1500" dirty="0" err="1" smtClean="0">
                <a:latin typeface="+mj-ea"/>
                <a:ea typeface="+mj-ea"/>
              </a:rPr>
              <a:t>Bayly</a:t>
            </a:r>
            <a:r>
              <a:rPr lang="en-US" altLang="zh-TW" sz="1500" dirty="0" smtClean="0">
                <a:latin typeface="+mj-ea"/>
                <a:ea typeface="+mj-ea"/>
              </a:rPr>
              <a:t> et al., 2009; </a:t>
            </a:r>
            <a:r>
              <a:rPr lang="en-US" altLang="zh-TW" sz="1500" dirty="0" err="1" smtClean="0">
                <a:latin typeface="+mj-ea"/>
                <a:ea typeface="+mj-ea"/>
              </a:rPr>
              <a:t>Drews</a:t>
            </a:r>
            <a:r>
              <a:rPr lang="en-US" altLang="zh-TW" sz="1500" dirty="0" smtClean="0">
                <a:latin typeface="+mj-ea"/>
                <a:ea typeface="+mj-ea"/>
              </a:rPr>
              <a:t> &amp; </a:t>
            </a:r>
            <a:r>
              <a:rPr lang="en-US" altLang="zh-TW" sz="1500" dirty="0" err="1" smtClean="0">
                <a:latin typeface="+mj-ea"/>
                <a:ea typeface="+mj-ea"/>
              </a:rPr>
              <a:t>Strayer</a:t>
            </a:r>
            <a:r>
              <a:rPr lang="en-US" altLang="zh-TW" sz="1500" dirty="0" smtClean="0">
                <a:latin typeface="+mj-ea"/>
                <a:ea typeface="+mj-ea"/>
              </a:rPr>
              <a:t>, 2009;Horberry &amp; </a:t>
            </a:r>
            <a:r>
              <a:rPr lang="en-US" altLang="zh-TW" sz="1500" dirty="0" err="1" smtClean="0">
                <a:latin typeface="+mj-ea"/>
                <a:ea typeface="+mj-ea"/>
              </a:rPr>
              <a:t>Edquist</a:t>
            </a:r>
            <a:r>
              <a:rPr lang="en-US" altLang="zh-TW" sz="1500" dirty="0" smtClean="0">
                <a:latin typeface="+mj-ea"/>
                <a:ea typeface="+mj-ea"/>
              </a:rPr>
              <a:t>, 2009)</a:t>
            </a:r>
            <a:endParaRPr lang="en-US" altLang="zh-TW" sz="1400" dirty="0" smtClean="0">
              <a:latin typeface="+mj-ea"/>
              <a:ea typeface="+mj-ea"/>
            </a:endParaRPr>
          </a:p>
          <a:p>
            <a:pPr>
              <a:buClrTx/>
              <a:buNone/>
            </a:pPr>
            <a:endParaRPr lang="en-US" altLang="zh-TW" sz="1400" dirty="0" smtClean="0">
              <a:latin typeface="+mj-ea"/>
              <a:ea typeface="+mj-ea"/>
            </a:endParaRPr>
          </a:p>
          <a:p>
            <a:pPr>
              <a:buClrTx/>
              <a:buFont typeface="Wingdings" pitchFamily="2" charset="2"/>
              <a:buChar char="ü"/>
            </a:pPr>
            <a:r>
              <a:rPr lang="zh-TW" altLang="en-US" sz="1700" dirty="0" smtClean="0">
                <a:latin typeface="+mj-ea"/>
                <a:ea typeface="+mj-ea"/>
              </a:rPr>
              <a:t>分心駕駛行為在青少年司機特別嚴重，比有經驗的成年司機來的容易發生車禍</a:t>
            </a:r>
            <a:endParaRPr lang="en-US" altLang="zh-TW" sz="1700" dirty="0" smtClean="0">
              <a:latin typeface="+mj-ea"/>
              <a:ea typeface="+mj-ea"/>
            </a:endParaRPr>
          </a:p>
          <a:p>
            <a:pPr>
              <a:buClrTx/>
              <a:buNone/>
            </a:pPr>
            <a:r>
              <a:rPr lang="zh-TW" altLang="en-US" sz="1500" dirty="0" smtClean="0">
                <a:latin typeface="+mj-ea"/>
                <a:ea typeface="+mj-ea"/>
              </a:rPr>
              <a:t>      </a:t>
            </a:r>
            <a:r>
              <a:rPr lang="en-US" altLang="zh-TW" sz="1500" dirty="0" smtClean="0">
                <a:latin typeface="+mj-ea"/>
                <a:ea typeface="+mj-ea"/>
              </a:rPr>
              <a:t>(</a:t>
            </a:r>
            <a:r>
              <a:rPr lang="en-US" altLang="zh-TW" sz="1500" dirty="0" err="1" smtClean="0">
                <a:latin typeface="+mj-ea"/>
                <a:ea typeface="+mj-ea"/>
              </a:rPr>
              <a:t>Neyens</a:t>
            </a:r>
            <a:r>
              <a:rPr lang="en-US" altLang="zh-TW" sz="1500" dirty="0" smtClean="0">
                <a:latin typeface="+mj-ea"/>
                <a:ea typeface="+mj-ea"/>
              </a:rPr>
              <a:t> &amp; Boyle, 2007)</a:t>
            </a:r>
          </a:p>
          <a:p>
            <a:pPr>
              <a:buClrTx/>
              <a:buNone/>
            </a:pPr>
            <a:endParaRPr lang="en-US" altLang="zh-TW" sz="1700" dirty="0" smtClean="0">
              <a:latin typeface="+mj-ea"/>
              <a:ea typeface="+mj-ea"/>
            </a:endParaRPr>
          </a:p>
          <a:p>
            <a:pPr>
              <a:buClrTx/>
              <a:buFont typeface="Wingdings" pitchFamily="2" charset="2"/>
              <a:buChar char="ü"/>
            </a:pPr>
            <a:r>
              <a:rPr lang="zh-TW" altLang="en-US" sz="1700" dirty="0" smtClean="0">
                <a:latin typeface="+mj-ea"/>
                <a:ea typeface="+mj-ea"/>
              </a:rPr>
              <a:t>青少年的駕駛行為及其安全，強烈地受到父母在駕駛行為上的態度、行為的影響，顯示父母和青少年的駕駛行為有顯著關係</a:t>
            </a:r>
            <a:endParaRPr lang="en-US" altLang="zh-TW" sz="1700" dirty="0" smtClean="0">
              <a:latin typeface="+mj-ea"/>
              <a:ea typeface="+mj-ea"/>
            </a:endParaRPr>
          </a:p>
          <a:p>
            <a:pPr>
              <a:buClrTx/>
              <a:buNone/>
            </a:pPr>
            <a:r>
              <a:rPr lang="zh-TW" altLang="en-US" sz="1400" dirty="0" smtClean="0">
                <a:latin typeface="+mj-ea"/>
                <a:ea typeface="+mj-ea"/>
              </a:rPr>
              <a:t>     </a:t>
            </a:r>
            <a:r>
              <a:rPr lang="en-US" altLang="zh-TW" sz="1500" dirty="0" smtClean="0">
                <a:latin typeface="+mj-ea"/>
                <a:ea typeface="+mj-ea"/>
              </a:rPr>
              <a:t>(</a:t>
            </a:r>
            <a:r>
              <a:rPr lang="en-US" altLang="zh-TW" sz="1500" dirty="0" err="1" smtClean="0">
                <a:latin typeface="+mj-ea"/>
                <a:ea typeface="+mj-ea"/>
              </a:rPr>
              <a:t>Taubman</a:t>
            </a:r>
            <a:r>
              <a:rPr lang="en-US" altLang="zh-TW" sz="1500" dirty="0" smtClean="0">
                <a:latin typeface="+mj-ea"/>
                <a:ea typeface="+mj-ea"/>
              </a:rPr>
              <a:t> Ben-Ari,</a:t>
            </a:r>
            <a:r>
              <a:rPr lang="zh-TW" altLang="en-US" sz="1500" dirty="0" smtClean="0">
                <a:latin typeface="+mj-ea"/>
                <a:ea typeface="+mj-ea"/>
              </a:rPr>
              <a:t> </a:t>
            </a:r>
            <a:r>
              <a:rPr lang="en-US" altLang="zh-TW" sz="1500" dirty="0" err="1" smtClean="0">
                <a:latin typeface="+mj-ea"/>
                <a:ea typeface="+mj-ea"/>
              </a:rPr>
              <a:t>Mikulincer</a:t>
            </a:r>
            <a:r>
              <a:rPr lang="en-US" altLang="zh-TW" sz="1500" dirty="0" smtClean="0">
                <a:latin typeface="+mj-ea"/>
                <a:ea typeface="+mj-ea"/>
              </a:rPr>
              <a:t>, &amp; </a:t>
            </a:r>
            <a:r>
              <a:rPr lang="en-US" altLang="zh-TW" sz="1500" dirty="0" err="1" smtClean="0">
                <a:latin typeface="+mj-ea"/>
                <a:ea typeface="+mj-ea"/>
              </a:rPr>
              <a:t>Gillath</a:t>
            </a:r>
            <a:r>
              <a:rPr lang="en-US" altLang="zh-TW" sz="1500" dirty="0" smtClean="0">
                <a:latin typeface="+mj-ea"/>
                <a:ea typeface="+mj-ea"/>
              </a:rPr>
              <a:t>, 2005)</a:t>
            </a:r>
            <a:endParaRPr lang="en-US" altLang="zh-TW" sz="1400" dirty="0" smtClean="0">
              <a:latin typeface="+mj-ea"/>
              <a:ea typeface="+mj-ea"/>
            </a:endParaRPr>
          </a:p>
          <a:p>
            <a:pPr>
              <a:buNone/>
            </a:pPr>
            <a:endParaRPr lang="en-US" altLang="zh-TW" sz="1400" dirty="0" smtClean="0">
              <a:latin typeface="+mj-ea"/>
              <a:ea typeface="+mj-ea"/>
            </a:endParaRPr>
          </a:p>
          <a:p>
            <a:pPr>
              <a:buNone/>
            </a:pPr>
            <a:endParaRPr lang="en-US" altLang="zh-TW" sz="1400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l"/>
            </a:pPr>
            <a:endParaRPr lang="en-US" altLang="zh-TW" sz="1800" dirty="0" smtClean="0">
              <a:latin typeface="+mj-ea"/>
              <a:ea typeface="+mj-ea"/>
            </a:endParaRPr>
          </a:p>
          <a:p>
            <a:pPr>
              <a:buNone/>
            </a:pPr>
            <a:endParaRPr lang="en-US" altLang="zh-TW" sz="1800" dirty="0" smtClean="0">
              <a:latin typeface="+mj-ea"/>
              <a:ea typeface="+mj-ea"/>
            </a:endParaRPr>
          </a:p>
          <a:p>
            <a:pPr>
              <a:buNone/>
            </a:pPr>
            <a:endParaRPr lang="en-US" altLang="zh-TW" sz="1800" dirty="0" smtClean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5857892"/>
            <a:ext cx="8183880" cy="605776"/>
          </a:xfrm>
        </p:spPr>
        <p:txBody>
          <a:bodyPr>
            <a:normAutofit/>
          </a:bodyPr>
          <a:lstStyle/>
          <a:p>
            <a:r>
              <a:rPr lang="en-US" altLang="zh-TW" sz="2800" dirty="0" smtClean="0">
                <a:latin typeface="+mj-ea"/>
              </a:rPr>
              <a:t>Method</a:t>
            </a:r>
            <a:endParaRPr lang="zh-TW" altLang="en-US" sz="2800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64" y="500042"/>
            <a:ext cx="8715436" cy="3786214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ü"/>
            </a:pPr>
            <a:r>
              <a:rPr lang="zh-TW" altLang="en-US" sz="1600" dirty="0" smtClean="0">
                <a:latin typeface="+mj-ea"/>
                <a:ea typeface="+mj-ea"/>
              </a:rPr>
              <a:t>受測者</a:t>
            </a:r>
            <a:endParaRPr lang="en-US" altLang="zh-TW" sz="16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zh-TW" altLang="en-US" sz="1600" dirty="0" smtClean="0">
                <a:latin typeface="+mj-ea"/>
                <a:ea typeface="+mj-ea"/>
              </a:rPr>
              <a:t>      </a:t>
            </a:r>
            <a:r>
              <a:rPr lang="en-US" altLang="zh-TW" sz="1600" dirty="0" smtClean="0">
                <a:latin typeface="+mj-ea"/>
                <a:ea typeface="+mj-ea"/>
              </a:rPr>
              <a:t>403</a:t>
            </a:r>
            <a:r>
              <a:rPr lang="zh-TW" altLang="en-US" sz="1600" dirty="0" smtClean="0">
                <a:latin typeface="+mj-ea"/>
                <a:ea typeface="+mj-ea"/>
              </a:rPr>
              <a:t>對父母及</a:t>
            </a:r>
            <a:r>
              <a:rPr lang="en-US" altLang="zh-TW" sz="1600" dirty="0" smtClean="0">
                <a:latin typeface="+mj-ea"/>
                <a:ea typeface="+mj-ea"/>
              </a:rPr>
              <a:t>16~18</a:t>
            </a:r>
            <a:r>
              <a:rPr lang="zh-TW" altLang="en-US" sz="1600" dirty="0" smtClean="0">
                <a:latin typeface="+mj-ea"/>
                <a:ea typeface="+mj-ea"/>
              </a:rPr>
              <a:t>歲青少年孩子</a:t>
            </a:r>
            <a:endParaRPr lang="en-US" altLang="zh-TW" sz="1600" dirty="0" smtClean="0">
              <a:latin typeface="+mj-ea"/>
              <a:ea typeface="+mj-ea"/>
            </a:endParaRPr>
          </a:p>
          <a:p>
            <a:pPr>
              <a:buNone/>
            </a:pPr>
            <a:endParaRPr lang="en-US" altLang="zh-TW" sz="1600" dirty="0" smtClean="0">
              <a:latin typeface="+mj-ea"/>
              <a:ea typeface="+mj-ea"/>
            </a:endParaRPr>
          </a:p>
          <a:p>
            <a:pPr marL="342900" indent="-342900">
              <a:buClrTx/>
              <a:buFont typeface="Wingdings" pitchFamily="2" charset="2"/>
              <a:buChar char="ü"/>
            </a:pPr>
            <a:r>
              <a:rPr lang="zh-TW" altLang="en-US" sz="1600" dirty="0" smtClean="0">
                <a:latin typeface="+mj-ea"/>
                <a:ea typeface="+mj-ea"/>
              </a:rPr>
              <a:t>過程</a:t>
            </a:r>
            <a:endParaRPr lang="en-US" altLang="zh-TW" sz="16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zh-TW" altLang="en-US" sz="1600" dirty="0" smtClean="0">
                <a:latin typeface="+mj-ea"/>
                <a:ea typeface="+mj-ea"/>
              </a:rPr>
              <a:t>       以隨機撥號電話訪談方式</a:t>
            </a:r>
            <a:endParaRPr lang="en-US" altLang="zh-TW" sz="16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zh-TW" altLang="en-US" sz="1600" dirty="0" smtClean="0">
                <a:latin typeface="+mj-ea"/>
                <a:ea typeface="+mj-ea"/>
              </a:rPr>
              <a:t>       先調查</a:t>
            </a:r>
            <a:r>
              <a:rPr lang="zh-TW" altLang="en-US" sz="1600" dirty="0" smtClean="0">
                <a:latin typeface="+mj-ea"/>
                <a:ea typeface="+mj-ea"/>
                <a:hlinkClick r:id="rId2" action="ppaction://hlinksldjump"/>
              </a:rPr>
              <a:t>基本資料</a:t>
            </a:r>
            <a:r>
              <a:rPr lang="en-US" altLang="zh-TW" sz="1600" dirty="0" smtClean="0">
                <a:latin typeface="+mj-ea"/>
                <a:ea typeface="+mj-ea"/>
              </a:rPr>
              <a:t>(</a:t>
            </a:r>
            <a:r>
              <a:rPr lang="zh-TW" altLang="en-US" sz="1600" dirty="0" smtClean="0">
                <a:latin typeface="+mj-ea"/>
                <a:ea typeface="+mj-ea"/>
              </a:rPr>
              <a:t>性別、年齡、教育程度、種族、家庭收入、婚姻狀況</a:t>
            </a:r>
            <a:r>
              <a:rPr lang="en-US" altLang="zh-TW" sz="1600" dirty="0" smtClean="0">
                <a:latin typeface="+mj-ea"/>
                <a:ea typeface="+mj-ea"/>
              </a:rPr>
              <a:t>)</a:t>
            </a:r>
          </a:p>
          <a:p>
            <a:pPr>
              <a:buNone/>
            </a:pPr>
            <a:r>
              <a:rPr lang="zh-TW" altLang="en-US" sz="1600" dirty="0" smtClean="0">
                <a:latin typeface="+mj-ea"/>
                <a:ea typeface="+mj-ea"/>
              </a:rPr>
              <a:t>       使用</a:t>
            </a:r>
            <a:r>
              <a:rPr lang="en-US" altLang="zh-TW" sz="1600" dirty="0" smtClean="0">
                <a:latin typeface="+mj-ea"/>
                <a:ea typeface="+mj-ea"/>
              </a:rPr>
              <a:t>Toyota’s market analysis using telephone interviewing methodology</a:t>
            </a:r>
            <a:r>
              <a:rPr lang="zh-TW" altLang="en-US" sz="1600" dirty="0" smtClean="0">
                <a:latin typeface="+mj-ea"/>
                <a:ea typeface="+mj-ea"/>
              </a:rPr>
              <a:t>  </a:t>
            </a:r>
            <a:endParaRPr lang="en-US" altLang="zh-TW" sz="16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zh-TW" altLang="en-US" sz="1600" dirty="0" smtClean="0">
                <a:latin typeface="+mj-ea"/>
                <a:ea typeface="+mj-ea"/>
              </a:rPr>
              <a:t>       父母訪問</a:t>
            </a:r>
            <a:r>
              <a:rPr lang="en-US" altLang="zh-TW" sz="1600" dirty="0" smtClean="0">
                <a:latin typeface="+mj-ea"/>
                <a:ea typeface="+mj-ea"/>
              </a:rPr>
              <a:t>19~20</a:t>
            </a:r>
            <a:r>
              <a:rPr lang="zh-TW" altLang="en-US" sz="1600" dirty="0" smtClean="0">
                <a:latin typeface="+mj-ea"/>
                <a:ea typeface="+mj-ea"/>
              </a:rPr>
              <a:t>分鐘、孩子</a:t>
            </a:r>
            <a:r>
              <a:rPr lang="en-US" altLang="zh-TW" sz="1600" dirty="0" smtClean="0">
                <a:latin typeface="+mj-ea"/>
                <a:ea typeface="+mj-ea"/>
              </a:rPr>
              <a:t>14</a:t>
            </a:r>
            <a:r>
              <a:rPr lang="zh-TW" altLang="en-US" sz="1600" dirty="0" smtClean="0">
                <a:latin typeface="+mj-ea"/>
                <a:ea typeface="+mj-ea"/>
              </a:rPr>
              <a:t>分鐘</a:t>
            </a:r>
            <a:endParaRPr lang="en-US" altLang="zh-TW" sz="1600" dirty="0" smtClean="0">
              <a:latin typeface="+mj-ea"/>
              <a:ea typeface="+mj-ea"/>
            </a:endParaRPr>
          </a:p>
          <a:p>
            <a:pPr>
              <a:buNone/>
            </a:pPr>
            <a:endParaRPr lang="en-US" altLang="zh-TW" sz="1600" dirty="0" smtClean="0">
              <a:latin typeface="+mj-ea"/>
              <a:ea typeface="+mj-ea"/>
            </a:endParaRPr>
          </a:p>
          <a:p>
            <a:pPr>
              <a:buClrTx/>
              <a:buFont typeface="Wingdings" pitchFamily="2" charset="2"/>
              <a:buChar char="ü"/>
            </a:pPr>
            <a:r>
              <a:rPr lang="zh-TW" altLang="en-US" sz="1600" dirty="0" smtClean="0">
                <a:latin typeface="+mj-ea"/>
                <a:ea typeface="+mj-ea"/>
              </a:rPr>
              <a:t>資料收集方式      </a:t>
            </a:r>
            <a:endParaRPr lang="en-US" altLang="zh-TW" sz="1600" dirty="0" smtClean="0">
              <a:latin typeface="+mj-ea"/>
              <a:ea typeface="+mj-ea"/>
            </a:endParaRPr>
          </a:p>
          <a:p>
            <a:pPr marL="342900" indent="-342900">
              <a:buNone/>
            </a:pPr>
            <a:r>
              <a:rPr lang="zh-TW" altLang="en-US" sz="1600" dirty="0" smtClean="0">
                <a:latin typeface="+mj-ea"/>
                <a:ea typeface="+mj-ea"/>
              </a:rPr>
              <a:t>      </a:t>
            </a:r>
            <a:r>
              <a:rPr lang="en-US" altLang="zh-TW" sz="1600" dirty="0" smtClean="0">
                <a:latin typeface="+mj-ea"/>
                <a:ea typeface="+mj-ea"/>
              </a:rPr>
              <a:t>1</a:t>
            </a:r>
            <a:r>
              <a:rPr lang="zh-TW" altLang="en-US" sz="1600" dirty="0" smtClean="0">
                <a:latin typeface="+mj-ea"/>
                <a:ea typeface="+mj-ea"/>
              </a:rPr>
              <a:t>、通過詢問讓父母和青少年評估自己在駕駛過程中會做以下</a:t>
            </a:r>
            <a:r>
              <a:rPr lang="en-US" altLang="zh-TW" sz="1600" dirty="0" smtClean="0">
                <a:latin typeface="+mj-ea"/>
                <a:ea typeface="+mj-ea"/>
              </a:rPr>
              <a:t>16</a:t>
            </a:r>
            <a:r>
              <a:rPr lang="zh-TW" altLang="en-US" sz="1600" dirty="0" smtClean="0">
                <a:latin typeface="+mj-ea"/>
                <a:ea typeface="+mj-ea"/>
              </a:rPr>
              <a:t>個事項嗎</a:t>
            </a:r>
            <a:r>
              <a:rPr lang="en-US" altLang="zh-TW" sz="1600" dirty="0" smtClean="0">
                <a:latin typeface="+mj-ea"/>
                <a:ea typeface="+mj-ea"/>
              </a:rPr>
              <a:t>?</a:t>
            </a:r>
          </a:p>
          <a:p>
            <a:pPr marL="342900" indent="-342900">
              <a:buNone/>
            </a:pPr>
            <a:r>
              <a:rPr lang="zh-TW" altLang="en-US" sz="1600" dirty="0" smtClean="0">
                <a:latin typeface="+mj-ea"/>
                <a:ea typeface="+mj-ea"/>
              </a:rPr>
              <a:t>           分析其</a:t>
            </a:r>
            <a:r>
              <a:rPr lang="en-US" altLang="zh-TW" sz="1600" dirty="0" smtClean="0">
                <a:latin typeface="+mj-ea"/>
                <a:ea typeface="+mj-ea"/>
              </a:rPr>
              <a:t>DB(</a:t>
            </a:r>
            <a:r>
              <a:rPr lang="zh-TW" altLang="en-US" sz="1600" dirty="0" smtClean="0">
                <a:latin typeface="+mj-ea"/>
                <a:ea typeface="+mj-ea"/>
              </a:rPr>
              <a:t>分心駕駛頻率</a:t>
            </a:r>
            <a:r>
              <a:rPr lang="en-US" altLang="zh-TW" sz="1600" dirty="0" smtClean="0">
                <a:latin typeface="+mj-ea"/>
                <a:ea typeface="+mj-ea"/>
              </a:rPr>
              <a:t>)</a:t>
            </a:r>
          </a:p>
          <a:p>
            <a:pPr>
              <a:buNone/>
            </a:pPr>
            <a:r>
              <a:rPr lang="zh-TW" altLang="en-US" sz="1600" dirty="0" smtClean="0">
                <a:latin typeface="+mj-ea"/>
                <a:ea typeface="+mj-ea"/>
              </a:rPr>
              <a:t>          每個行為給予頻率分數</a:t>
            </a:r>
            <a:endParaRPr lang="en-US" altLang="zh-TW" sz="1600" dirty="0" smtClean="0">
              <a:latin typeface="+mj-ea"/>
              <a:ea typeface="+mj-ea"/>
            </a:endParaRPr>
          </a:p>
          <a:p>
            <a:pPr>
              <a:buNone/>
            </a:pPr>
            <a:endParaRPr lang="en-US" altLang="zh-TW" sz="1600" dirty="0" smtClean="0">
              <a:latin typeface="+mj-ea"/>
              <a:ea typeface="+mj-ea"/>
            </a:endParaRPr>
          </a:p>
          <a:p>
            <a:pPr marL="342900" indent="-342900">
              <a:buFont typeface="Wingdings" pitchFamily="2" charset="2"/>
              <a:buChar char="ü"/>
            </a:pPr>
            <a:endParaRPr lang="en-US" altLang="zh-TW" sz="1600" dirty="0" smtClean="0">
              <a:latin typeface="+mj-ea"/>
              <a:ea typeface="+mj-ea"/>
            </a:endParaRPr>
          </a:p>
          <a:p>
            <a:pPr>
              <a:buNone/>
            </a:pPr>
            <a:endParaRPr lang="en-US" altLang="zh-TW" sz="1400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l"/>
            </a:pPr>
            <a:endParaRPr lang="en-US" altLang="zh-TW" sz="1800" dirty="0" smtClean="0">
              <a:latin typeface="+mj-ea"/>
              <a:ea typeface="+mj-ea"/>
            </a:endParaRPr>
          </a:p>
          <a:p>
            <a:pPr>
              <a:buNone/>
            </a:pPr>
            <a:endParaRPr lang="en-US" altLang="zh-TW" sz="1800" dirty="0" smtClean="0">
              <a:latin typeface="+mj-ea"/>
              <a:ea typeface="+mj-ea"/>
            </a:endParaRPr>
          </a:p>
          <a:p>
            <a:pPr>
              <a:buNone/>
            </a:pPr>
            <a:endParaRPr lang="en-US" altLang="zh-TW" sz="1800" dirty="0" smtClean="0">
              <a:latin typeface="+mj-ea"/>
              <a:ea typeface="+mj-ea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857224" y="4276732"/>
          <a:ext cx="3500462" cy="165259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700092"/>
                <a:gridCol w="2800370"/>
              </a:tblGrid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0" dirty="0" smtClean="0">
                          <a:latin typeface="+mj-ea"/>
                          <a:ea typeface="+mj-ea"/>
                        </a:rPr>
                        <a:t>分數</a:t>
                      </a:r>
                      <a:endParaRPr lang="zh-TW" altLang="en-US" sz="1200" b="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0" dirty="0" smtClean="0">
                          <a:latin typeface="+mj-ea"/>
                          <a:ea typeface="+mj-ea"/>
                        </a:rPr>
                        <a:t>發生頻率</a:t>
                      </a:r>
                      <a:endParaRPr lang="zh-TW" altLang="en-US" sz="1200" b="0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26670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sz="1200" b="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b="0" dirty="0" smtClean="0">
                          <a:latin typeface="+mj-ea"/>
                          <a:ea typeface="+mj-ea"/>
                        </a:rPr>
                        <a:t>never</a:t>
                      </a:r>
                      <a:endParaRPr lang="zh-TW" altLang="en-US" sz="1200" b="0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247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 smtClean="0">
                          <a:latin typeface="+mj-ea"/>
                          <a:ea typeface="+mj-ea"/>
                        </a:rPr>
                        <a:t>2</a:t>
                      </a:r>
                      <a:endParaRPr lang="zh-TW" altLang="en-US" sz="1200" b="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b="0" dirty="0" smtClean="0">
                          <a:latin typeface="+mj-ea"/>
                          <a:ea typeface="+mj-ea"/>
                        </a:rPr>
                        <a:t>less than once</a:t>
                      </a:r>
                      <a:endParaRPr lang="zh-TW" altLang="en-US" sz="1200" b="0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22860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 smtClean="0">
                          <a:latin typeface="+mj-ea"/>
                          <a:ea typeface="+mj-ea"/>
                        </a:rPr>
                        <a:t>3</a:t>
                      </a:r>
                      <a:endParaRPr lang="zh-TW" altLang="en-US" sz="1200" b="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b="0" dirty="0" smtClean="0">
                          <a:latin typeface="+mj-ea"/>
                          <a:ea typeface="+mj-ea"/>
                        </a:rPr>
                        <a:t>once or twice </a:t>
                      </a:r>
                      <a:endParaRPr lang="zh-TW" altLang="en-US" sz="1200" b="0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28099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 smtClean="0">
                          <a:latin typeface="+mj-ea"/>
                          <a:ea typeface="+mj-ea"/>
                        </a:rPr>
                        <a:t>4</a:t>
                      </a:r>
                      <a:endParaRPr lang="zh-TW" altLang="en-US" sz="1200" b="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b="0" dirty="0" smtClean="0">
                          <a:latin typeface="+mj-ea"/>
                          <a:ea typeface="+mj-ea"/>
                        </a:rPr>
                        <a:t>three to</a:t>
                      </a:r>
                      <a:r>
                        <a:rPr lang="en-US" altLang="zh-TW" sz="1200" b="0" baseline="0" dirty="0" smtClean="0">
                          <a:latin typeface="+mj-ea"/>
                          <a:ea typeface="+mj-ea"/>
                        </a:rPr>
                        <a:t> five times</a:t>
                      </a:r>
                      <a:endParaRPr lang="zh-TW" altLang="en-US" sz="1200" b="0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26195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 smtClean="0">
                          <a:latin typeface="+mj-ea"/>
                          <a:ea typeface="+mj-ea"/>
                        </a:rPr>
                        <a:t>5</a:t>
                      </a:r>
                      <a:endParaRPr lang="zh-TW" altLang="en-US" sz="1200" b="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b="0" dirty="0" smtClean="0">
                          <a:latin typeface="+mj-ea"/>
                          <a:ea typeface="+mj-ea"/>
                        </a:rPr>
                        <a:t>more than five times</a:t>
                      </a:r>
                      <a:endParaRPr lang="zh-TW" altLang="en-US" sz="1200" b="0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285728"/>
            <a:ext cx="4071966" cy="5691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357158" y="5929330"/>
            <a:ext cx="8183880" cy="605776"/>
          </a:xfrm>
        </p:spPr>
        <p:txBody>
          <a:bodyPr>
            <a:normAutofit/>
          </a:bodyPr>
          <a:lstStyle/>
          <a:p>
            <a:r>
              <a:rPr lang="zh-TW" altLang="en-US" sz="2800" dirty="0" smtClean="0">
                <a:latin typeface="+mj-ea"/>
              </a:rPr>
              <a:t>受測父母與小孩的人口統計資料</a:t>
            </a:r>
            <a:endParaRPr lang="zh-TW" altLang="en-US" sz="2800" dirty="0">
              <a:latin typeface="+mj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TW" sz="1600" dirty="0" smtClean="0">
                <a:latin typeface="+mj-ea"/>
                <a:ea typeface="+mj-ea"/>
              </a:rPr>
              <a:t>2</a:t>
            </a:r>
            <a:r>
              <a:rPr lang="zh-TW" altLang="en-US" sz="1600" dirty="0" smtClean="0">
                <a:latin typeface="+mj-ea"/>
                <a:ea typeface="+mj-ea"/>
              </a:rPr>
              <a:t>、家長和小孩會被要求看自我評估的行為報告，然後評估</a:t>
            </a:r>
            <a:r>
              <a:rPr lang="zh-TW" altLang="en-US" sz="1600" dirty="0" smtClean="0">
                <a:latin typeface="+mj-ea"/>
              </a:rPr>
              <a:t>在駕駛過程中父母</a:t>
            </a:r>
            <a:r>
              <a:rPr lang="en-US" altLang="zh-TW" sz="1600" dirty="0" smtClean="0">
                <a:latin typeface="+mj-ea"/>
              </a:rPr>
              <a:t>/</a:t>
            </a:r>
            <a:r>
              <a:rPr lang="zh-TW" altLang="en-US" sz="1600" dirty="0" smtClean="0">
                <a:latin typeface="+mj-ea"/>
              </a:rPr>
              <a:t>小孩多久會做以下</a:t>
            </a:r>
            <a:r>
              <a:rPr lang="en-US" altLang="zh-TW" sz="1600" dirty="0" smtClean="0">
                <a:latin typeface="+mj-ea"/>
              </a:rPr>
              <a:t>9</a:t>
            </a:r>
            <a:r>
              <a:rPr lang="zh-TW" altLang="en-US" sz="1600" dirty="0" smtClean="0">
                <a:latin typeface="+mj-ea"/>
              </a:rPr>
              <a:t>個事項</a:t>
            </a:r>
            <a:r>
              <a:rPr lang="en-US" altLang="zh-TW" sz="1600" dirty="0" smtClean="0">
                <a:latin typeface="+mj-ea"/>
              </a:rPr>
              <a:t>?</a:t>
            </a:r>
          </a:p>
          <a:p>
            <a:pPr>
              <a:buNone/>
            </a:pPr>
            <a:r>
              <a:rPr lang="zh-TW" altLang="en-US" sz="1600" dirty="0" smtClean="0">
                <a:latin typeface="+mj-ea"/>
                <a:ea typeface="+mj-ea"/>
              </a:rPr>
              <a:t>     每個行為在給予頻率分數</a:t>
            </a:r>
            <a:endParaRPr lang="en-US" altLang="zh-TW" sz="1600" dirty="0" smtClean="0">
              <a:latin typeface="+mj-ea"/>
              <a:ea typeface="+mj-ea"/>
            </a:endParaRPr>
          </a:p>
          <a:p>
            <a:pPr marL="342900" indent="-342900">
              <a:buClrTx/>
              <a:buFont typeface="Wingdings" pitchFamily="2" charset="2"/>
              <a:buAutoNum type="circleNumWdWhitePlain"/>
            </a:pPr>
            <a:r>
              <a:rPr lang="zh-TW" altLang="en-US" sz="1600" dirty="0" smtClean="0">
                <a:latin typeface="+mj-ea"/>
                <a:ea typeface="+mj-ea"/>
              </a:rPr>
              <a:t>閱讀或者發送短信</a:t>
            </a:r>
            <a:endParaRPr lang="en-US" altLang="zh-TW" sz="1600" dirty="0" smtClean="0">
              <a:latin typeface="+mj-ea"/>
              <a:ea typeface="+mj-ea"/>
            </a:endParaRPr>
          </a:p>
          <a:p>
            <a:pPr marL="342900" indent="-342900">
              <a:buClrTx/>
              <a:buFont typeface="Wingdings" pitchFamily="2" charset="2"/>
              <a:buAutoNum type="circleNumWdWhitePlain"/>
            </a:pPr>
            <a:r>
              <a:rPr lang="zh-TW" altLang="en-US" sz="1600" dirty="0" smtClean="0">
                <a:latin typeface="+mj-ea"/>
                <a:ea typeface="+mj-ea"/>
              </a:rPr>
              <a:t>處理乘客的問題</a:t>
            </a:r>
            <a:endParaRPr lang="en-US" altLang="zh-TW" sz="1600" dirty="0" smtClean="0">
              <a:latin typeface="+mj-ea"/>
              <a:ea typeface="+mj-ea"/>
            </a:endParaRPr>
          </a:p>
          <a:p>
            <a:pPr marL="342900" indent="-342900">
              <a:buClrTx/>
              <a:buFont typeface="Wingdings" pitchFamily="2" charset="2"/>
              <a:buAutoNum type="circleNumWdWhitePlain"/>
            </a:pPr>
            <a:r>
              <a:rPr lang="zh-TW" altLang="en-US" sz="1600" dirty="0" smtClean="0">
                <a:latin typeface="+mj-ea"/>
                <a:ea typeface="+mj-ea"/>
              </a:rPr>
              <a:t>打電話</a:t>
            </a:r>
            <a:endParaRPr lang="en-US" altLang="zh-TW" sz="1600" dirty="0" smtClean="0">
              <a:latin typeface="+mj-ea"/>
              <a:ea typeface="+mj-ea"/>
            </a:endParaRPr>
          </a:p>
          <a:p>
            <a:pPr marL="342900" indent="-342900">
              <a:buClrTx/>
              <a:buFont typeface="Wingdings" pitchFamily="2" charset="2"/>
              <a:buAutoNum type="circleNumWdWhitePlain"/>
            </a:pPr>
            <a:r>
              <a:rPr lang="zh-TW" altLang="en-US" sz="1600" dirty="0" smtClean="0">
                <a:latin typeface="+mj-ea"/>
                <a:ea typeface="+mj-ea"/>
              </a:rPr>
              <a:t>吃或喝東西</a:t>
            </a:r>
            <a:endParaRPr lang="en-US" altLang="zh-TW" sz="1600" dirty="0" smtClean="0">
              <a:latin typeface="+mj-ea"/>
              <a:ea typeface="+mj-ea"/>
            </a:endParaRPr>
          </a:p>
          <a:p>
            <a:pPr marL="342900" indent="-342900">
              <a:buClrTx/>
              <a:buFont typeface="Wingdings" pitchFamily="2" charset="2"/>
              <a:buAutoNum type="circleNumWdWhitePlain"/>
            </a:pPr>
            <a:r>
              <a:rPr lang="zh-TW" altLang="en-US" sz="1600" dirty="0" smtClean="0">
                <a:latin typeface="+mj-ea"/>
                <a:ea typeface="+mj-ea"/>
              </a:rPr>
              <a:t>讀或寫方向</a:t>
            </a:r>
            <a:endParaRPr lang="en-US" altLang="zh-TW" sz="1600" dirty="0" smtClean="0">
              <a:latin typeface="+mj-ea"/>
              <a:ea typeface="+mj-ea"/>
            </a:endParaRPr>
          </a:p>
          <a:p>
            <a:pPr marL="342900" indent="-342900">
              <a:buClrTx/>
              <a:buFont typeface="Wingdings" pitchFamily="2" charset="2"/>
              <a:buAutoNum type="circleNumWdWhitePlain"/>
            </a:pPr>
            <a:r>
              <a:rPr lang="zh-TW" altLang="en-US" sz="1600" dirty="0" smtClean="0">
                <a:latin typeface="+mj-ea"/>
                <a:ea typeface="+mj-ea"/>
              </a:rPr>
              <a:t>使用電子設備聽音樂</a:t>
            </a:r>
            <a:endParaRPr lang="en-US" altLang="zh-TW" sz="1600" dirty="0" smtClean="0">
              <a:latin typeface="+mj-ea"/>
              <a:ea typeface="+mj-ea"/>
            </a:endParaRPr>
          </a:p>
          <a:p>
            <a:pPr marL="342900" indent="-342900">
              <a:buClrTx/>
              <a:buFont typeface="Wingdings" pitchFamily="2" charset="2"/>
              <a:buAutoNum type="circleNumWdWhitePlain"/>
            </a:pPr>
            <a:r>
              <a:rPr lang="zh-TW" altLang="en-US" sz="1600" dirty="0" smtClean="0">
                <a:latin typeface="+mj-ea"/>
                <a:ea typeface="+mj-ea"/>
              </a:rPr>
              <a:t>查看網路或社交網站</a:t>
            </a:r>
            <a:endParaRPr lang="en-US" altLang="zh-TW" sz="1600" dirty="0" smtClean="0">
              <a:latin typeface="+mj-ea"/>
              <a:ea typeface="+mj-ea"/>
            </a:endParaRPr>
          </a:p>
          <a:p>
            <a:pPr marL="342900" indent="-342900">
              <a:buClrTx/>
              <a:buFont typeface="Wingdings" pitchFamily="2" charset="2"/>
              <a:buAutoNum type="circleNumWdWhitePlain"/>
            </a:pPr>
            <a:r>
              <a:rPr lang="zh-TW" altLang="en-US" sz="1600" dirty="0" smtClean="0">
                <a:latin typeface="+mj-ea"/>
                <a:ea typeface="+mj-ea"/>
              </a:rPr>
              <a:t>閱讀，例如書、電子書、雜誌、報紙</a:t>
            </a:r>
            <a:endParaRPr lang="en-US" altLang="zh-TW" sz="1600" dirty="0" smtClean="0">
              <a:latin typeface="+mj-ea"/>
              <a:ea typeface="+mj-ea"/>
            </a:endParaRPr>
          </a:p>
          <a:p>
            <a:pPr marL="342900" indent="-342900">
              <a:buClrTx/>
              <a:buFont typeface="Wingdings" pitchFamily="2" charset="2"/>
              <a:buAutoNum type="circleNumWdWhitePlain"/>
            </a:pPr>
            <a:r>
              <a:rPr lang="zh-TW" altLang="en-US" sz="1600" dirty="0" smtClean="0">
                <a:latin typeface="+mj-ea"/>
                <a:ea typeface="+mj-ea"/>
              </a:rPr>
              <a:t>在車上尋找某東西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714348" y="4071942"/>
          <a:ext cx="3500462" cy="166403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700092"/>
                <a:gridCol w="280037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+mj-ea"/>
                          <a:ea typeface="+mj-ea"/>
                        </a:rPr>
                        <a:t>分數</a:t>
                      </a:r>
                      <a:endParaRPr lang="zh-TW" altLang="en-US" sz="1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+mj-ea"/>
                          <a:ea typeface="+mj-ea"/>
                        </a:rPr>
                        <a:t>發生頻率</a:t>
                      </a:r>
                      <a:endParaRPr lang="zh-TW" altLang="en-US" sz="1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26670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+mj-ea"/>
                          <a:ea typeface="+mj-ea"/>
                        </a:rPr>
                        <a:t>1</a:t>
                      </a:r>
                      <a:endParaRPr lang="zh-TW" altLang="en-US" sz="1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dirty="0" smtClean="0">
                          <a:latin typeface="+mj-ea"/>
                          <a:ea typeface="+mj-ea"/>
                        </a:rPr>
                        <a:t>never</a:t>
                      </a:r>
                      <a:endParaRPr lang="zh-TW" altLang="en-US" sz="1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247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+mj-ea"/>
                          <a:ea typeface="+mj-ea"/>
                        </a:rPr>
                        <a:t>2</a:t>
                      </a:r>
                      <a:endParaRPr lang="zh-TW" altLang="en-US" sz="1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dirty="0" smtClean="0">
                          <a:latin typeface="+mj-ea"/>
                          <a:ea typeface="+mj-ea"/>
                        </a:rPr>
                        <a:t>once</a:t>
                      </a:r>
                      <a:r>
                        <a:rPr lang="zh-TW" altLang="en-US" sz="1200" dirty="0" smtClean="0"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altLang="zh-TW" sz="1200" dirty="0" smtClean="0">
                          <a:latin typeface="+mj-ea"/>
                          <a:ea typeface="+mj-ea"/>
                        </a:rPr>
                        <a:t>in a while</a:t>
                      </a:r>
                      <a:endParaRPr lang="zh-TW" altLang="en-US" sz="1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22860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+mj-ea"/>
                          <a:ea typeface="+mj-ea"/>
                        </a:rPr>
                        <a:t>3</a:t>
                      </a:r>
                      <a:endParaRPr lang="zh-TW" altLang="en-US" sz="1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dirty="0" smtClean="0">
                          <a:latin typeface="+mj-ea"/>
                          <a:ea typeface="+mj-ea"/>
                        </a:rPr>
                        <a:t>some</a:t>
                      </a:r>
                      <a:r>
                        <a:rPr lang="en-US" altLang="zh-TW" sz="1200" baseline="0" dirty="0" smtClean="0">
                          <a:latin typeface="+mj-ea"/>
                          <a:ea typeface="+mj-ea"/>
                        </a:rPr>
                        <a:t> of the time</a:t>
                      </a:r>
                      <a:endParaRPr lang="zh-TW" altLang="en-US" sz="1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28099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+mj-ea"/>
                          <a:ea typeface="+mj-ea"/>
                        </a:rPr>
                        <a:t>4</a:t>
                      </a:r>
                      <a:endParaRPr lang="zh-TW" altLang="en-US" sz="1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altLang="zh-TW" sz="1200" kern="1200" baseline="0" dirty="0" smtClean="0">
                          <a:latin typeface="+mj-ea"/>
                          <a:ea typeface="+mj-ea"/>
                        </a:rPr>
                        <a:t>most of the time</a:t>
                      </a:r>
                      <a:endParaRPr kumimoji="0" lang="zh-TW" altLang="en-US" sz="1200" kern="1200" dirty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/>
                </a:tc>
              </a:tr>
              <a:tr h="26195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+mj-ea"/>
                          <a:ea typeface="+mj-ea"/>
                        </a:rPr>
                        <a:t>5</a:t>
                      </a:r>
                      <a:endParaRPr lang="zh-TW" altLang="en-US" sz="1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altLang="zh-TW" sz="1200" kern="1200" baseline="0" dirty="0" smtClean="0">
                          <a:latin typeface="+mj-ea"/>
                          <a:ea typeface="+mj-ea"/>
                        </a:rPr>
                        <a:t>all of the time</a:t>
                      </a:r>
                      <a:endParaRPr kumimoji="0" lang="zh-TW" altLang="en-US" sz="1200" kern="1200" dirty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5357826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zh-TW" sz="2800" dirty="0" smtClean="0">
                <a:latin typeface="+mj-ea"/>
              </a:rPr>
              <a:t>Results</a:t>
            </a:r>
            <a:endParaRPr lang="zh-TW" altLang="en-US" sz="2800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ü"/>
            </a:pPr>
            <a:r>
              <a:rPr lang="en-US" altLang="zh-TW" sz="2000" dirty="0" smtClean="0">
                <a:latin typeface="+mj-ea"/>
                <a:ea typeface="+mj-ea"/>
              </a:rPr>
              <a:t>Sex difference</a:t>
            </a:r>
          </a:p>
          <a:p>
            <a:pPr>
              <a:buNone/>
            </a:pPr>
            <a:r>
              <a:rPr lang="zh-TW" altLang="en-US" sz="1800" dirty="0" smtClean="0">
                <a:latin typeface="+mj-ea"/>
                <a:ea typeface="+mj-ea"/>
              </a:rPr>
              <a:t>    幾乎無性別上的差異，只有其中一項有顯著差異</a:t>
            </a:r>
            <a:endParaRPr lang="en-US" altLang="zh-TW" sz="18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</a:t>
            </a: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在青少年中男生比女生經常地使用電子設備聽音樂</a:t>
            </a: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pPr>
              <a:buNone/>
            </a:pP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pPr>
              <a:buNone/>
            </a:pP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pPr>
              <a:buNone/>
            </a:pP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pPr>
              <a:buNone/>
            </a:pP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pPr>
              <a:buNone/>
            </a:pP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pPr>
              <a:buNone/>
            </a:pP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     在青少年評估父母駕駛行為，青少年男生和女生對於父母在駕駛時閱讀此項頻率有所不同，而在父母評估青少年駕駛行為，媽媽或爸爸在</a:t>
            </a:r>
            <a:r>
              <a:rPr lang="en-US" altLang="zh-TW" sz="1800" dirty="0" smtClean="0">
                <a:latin typeface="+mj-ea"/>
                <a:ea typeface="+mj-ea"/>
                <a:sym typeface="Wingdings" pitchFamily="2" charset="2"/>
              </a:rPr>
              <a:t>9</a:t>
            </a:r>
            <a:r>
              <a:rPr lang="zh-TW" altLang="en-US" sz="1800" dirty="0" smtClean="0">
                <a:latin typeface="+mj-ea"/>
                <a:ea typeface="+mj-ea"/>
                <a:sym typeface="Wingdings" pitchFamily="2" charset="2"/>
              </a:rPr>
              <a:t>項問題中給予的頻率都沒有差異 </a:t>
            </a: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142976" y="1643050"/>
          <a:ext cx="2000264" cy="1379504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077065"/>
                <a:gridCol w="923199"/>
              </a:tblGrid>
              <a:tr h="26404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+mj-ea"/>
                          <a:ea typeface="+mj-ea"/>
                        </a:rPr>
                        <a:t>男生</a:t>
                      </a:r>
                      <a:endParaRPr lang="zh-TW" altLang="en-US" sz="1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>
                          <a:latin typeface="+mj-ea"/>
                          <a:ea typeface="+mj-ea"/>
                        </a:rPr>
                        <a:t>女生</a:t>
                      </a:r>
                    </a:p>
                  </a:txBody>
                  <a:tcPr/>
                </a:tc>
              </a:tr>
              <a:tr h="24077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+mj-ea"/>
                          <a:ea typeface="+mj-ea"/>
                        </a:rPr>
                        <a:t>M=2.3</a:t>
                      </a:r>
                      <a:endParaRPr lang="zh-TW" altLang="en-US" sz="1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+mj-ea"/>
                          <a:ea typeface="+mj-ea"/>
                        </a:rPr>
                        <a:t>M=1.9</a:t>
                      </a:r>
                      <a:endParaRPr lang="zh-TW" altLang="en-US" sz="1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25458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+mj-ea"/>
                          <a:ea typeface="+mj-ea"/>
                        </a:rPr>
                        <a:t>SD=1.3</a:t>
                      </a:r>
                      <a:endParaRPr lang="zh-TW" altLang="en-US" sz="1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+mj-ea"/>
                          <a:ea typeface="+mj-ea"/>
                        </a:rPr>
                        <a:t>SD=1.3</a:t>
                      </a:r>
                      <a:endParaRPr lang="zh-TW" altLang="en-US" sz="1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282224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+mj-ea"/>
                          <a:ea typeface="+mj-ea"/>
                        </a:rPr>
                        <a:t>T=2.62</a:t>
                      </a:r>
                      <a:endParaRPr lang="zh-TW" altLang="en-US" sz="1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255065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+mj-ea"/>
                          <a:ea typeface="+mj-ea"/>
                        </a:rPr>
                        <a:t>P=0.009</a:t>
                      </a:r>
                      <a:endParaRPr lang="zh-TW" altLang="en-US" sz="1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142976" y="4214818"/>
          <a:ext cx="2000264" cy="1504969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077065"/>
                <a:gridCol w="923199"/>
              </a:tblGrid>
              <a:tr h="33073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+mj-ea"/>
                          <a:ea typeface="+mj-ea"/>
                        </a:rPr>
                        <a:t>男生</a:t>
                      </a:r>
                      <a:endParaRPr lang="zh-TW" altLang="en-US" sz="1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>
                          <a:latin typeface="+mj-ea"/>
                          <a:ea typeface="+mj-ea"/>
                        </a:rPr>
                        <a:t>女生</a:t>
                      </a:r>
                    </a:p>
                  </a:txBody>
                  <a:tcPr/>
                </a:tc>
              </a:tr>
              <a:tr h="24077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+mj-ea"/>
                          <a:ea typeface="+mj-ea"/>
                        </a:rPr>
                        <a:t>M=1.2</a:t>
                      </a:r>
                      <a:endParaRPr lang="zh-TW" altLang="en-US" sz="1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+mj-ea"/>
                          <a:ea typeface="+mj-ea"/>
                        </a:rPr>
                        <a:t>M=1.1</a:t>
                      </a:r>
                      <a:endParaRPr lang="zh-TW" altLang="en-US" sz="1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25458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+mj-ea"/>
                          <a:ea typeface="+mj-ea"/>
                        </a:rPr>
                        <a:t>SD=0.6</a:t>
                      </a:r>
                      <a:endParaRPr lang="zh-TW" altLang="en-US" sz="1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+mj-ea"/>
                          <a:ea typeface="+mj-ea"/>
                        </a:rPr>
                        <a:t>SD=0.3</a:t>
                      </a:r>
                      <a:endParaRPr lang="zh-TW" altLang="en-US" sz="1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282224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+mj-ea"/>
                          <a:ea typeface="+mj-ea"/>
                        </a:rPr>
                        <a:t>T=2.00</a:t>
                      </a:r>
                      <a:endParaRPr lang="zh-TW" altLang="en-US" sz="1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43372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+mj-ea"/>
                          <a:ea typeface="+mj-ea"/>
                        </a:rPr>
                        <a:t>P=0.046</a:t>
                      </a:r>
                      <a:endParaRPr lang="zh-TW" altLang="en-US" sz="1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5357826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zh-TW" sz="2800" dirty="0" smtClean="0">
                <a:latin typeface="+mj-ea"/>
              </a:rPr>
              <a:t>Results</a:t>
            </a:r>
            <a:endParaRPr lang="zh-TW" altLang="en-US" sz="2800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857232"/>
            <a:ext cx="8183880" cy="4187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1800" dirty="0" smtClean="0">
                <a:latin typeface="+mj-ea"/>
                <a:ea typeface="+mj-ea"/>
              </a:rPr>
              <a:t>    評論自己的駕駛行為，爸爸媽媽只有在閱讀此項頻率有顯著差異</a:t>
            </a:r>
            <a:endParaRPr lang="en-US" altLang="zh-TW" sz="1800" dirty="0" smtClean="0">
              <a:latin typeface="+mj-ea"/>
              <a:ea typeface="+mj-ea"/>
            </a:endParaRPr>
          </a:p>
          <a:p>
            <a:pPr>
              <a:buNone/>
            </a:pPr>
            <a:endParaRPr lang="en-US" altLang="zh-TW" sz="1800" dirty="0" smtClean="0">
              <a:latin typeface="+mj-ea"/>
              <a:ea typeface="+mj-ea"/>
            </a:endParaRPr>
          </a:p>
          <a:p>
            <a:pPr>
              <a:buNone/>
            </a:pPr>
            <a:endParaRPr lang="en-US" altLang="zh-TW" sz="1800" dirty="0" smtClean="0">
              <a:latin typeface="+mj-ea"/>
              <a:ea typeface="+mj-ea"/>
            </a:endParaRPr>
          </a:p>
          <a:p>
            <a:pPr>
              <a:buNone/>
            </a:pPr>
            <a:endParaRPr lang="en-US" altLang="zh-TW" sz="1800" dirty="0" smtClean="0">
              <a:latin typeface="+mj-ea"/>
              <a:ea typeface="+mj-ea"/>
            </a:endParaRPr>
          </a:p>
          <a:p>
            <a:pPr>
              <a:buNone/>
            </a:pPr>
            <a:endParaRPr lang="en-US" altLang="zh-TW" sz="1800" dirty="0" smtClean="0">
              <a:latin typeface="+mj-ea"/>
              <a:ea typeface="+mj-ea"/>
            </a:endParaRPr>
          </a:p>
          <a:p>
            <a:pPr>
              <a:buNone/>
            </a:pPr>
            <a:endParaRPr lang="en-US" altLang="zh-TW" sz="1800" dirty="0" smtClean="0">
              <a:latin typeface="+mj-ea"/>
              <a:ea typeface="+mj-ea"/>
            </a:endParaRPr>
          </a:p>
          <a:p>
            <a:pPr>
              <a:buNone/>
            </a:pPr>
            <a:endParaRPr lang="en-US" altLang="zh-TW" sz="18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zh-TW" altLang="en-US" sz="1800" dirty="0" smtClean="0">
                <a:latin typeface="+mj-ea"/>
                <a:ea typeface="+mj-ea"/>
              </a:rPr>
              <a:t>    爸爸媽媽和青少年</a:t>
            </a:r>
            <a:r>
              <a:rPr lang="zh-TW" altLang="en-US" sz="1800" smtClean="0">
                <a:latin typeface="+mj-ea"/>
                <a:ea typeface="+mj-ea"/>
              </a:rPr>
              <a:t>們的自我評估報告</a:t>
            </a:r>
            <a:r>
              <a:rPr lang="zh-TW" altLang="en-US" sz="1800" dirty="0" smtClean="0">
                <a:latin typeface="+mj-ea"/>
                <a:ea typeface="+mj-ea"/>
              </a:rPr>
              <a:t>沒有顯著差異</a:t>
            </a:r>
            <a:endParaRPr lang="en-US" altLang="zh-TW" sz="1800" dirty="0" smtClean="0">
              <a:latin typeface="+mj-ea"/>
              <a:ea typeface="+mj-ea"/>
            </a:endParaRPr>
          </a:p>
          <a:p>
            <a:pPr>
              <a:buNone/>
            </a:pP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pPr>
              <a:buNone/>
            </a:pP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pPr>
              <a:buNone/>
            </a:pP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pPr>
              <a:buNone/>
            </a:pP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pPr>
              <a:buNone/>
            </a:pP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  <a:p>
            <a:pPr>
              <a:buNone/>
            </a:pPr>
            <a:endParaRPr lang="en-US" altLang="zh-TW" sz="1800" dirty="0" smtClean="0">
              <a:latin typeface="+mj-ea"/>
              <a:ea typeface="+mj-ea"/>
              <a:sym typeface="Wingdings" pitchFamily="2" charset="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928662" y="1357298"/>
          <a:ext cx="2000264" cy="150496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077065"/>
                <a:gridCol w="923199"/>
              </a:tblGrid>
              <a:tr h="33073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+mj-ea"/>
                          <a:ea typeface="+mj-ea"/>
                        </a:rPr>
                        <a:t>男生</a:t>
                      </a:r>
                      <a:endParaRPr lang="zh-TW" altLang="en-US" sz="1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>
                          <a:latin typeface="+mj-ea"/>
                          <a:ea typeface="+mj-ea"/>
                        </a:rPr>
                        <a:t>女生</a:t>
                      </a:r>
                    </a:p>
                  </a:txBody>
                  <a:tcPr/>
                </a:tc>
              </a:tr>
              <a:tr h="24077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+mj-ea"/>
                          <a:ea typeface="+mj-ea"/>
                        </a:rPr>
                        <a:t>M=1.1</a:t>
                      </a:r>
                      <a:endParaRPr lang="zh-TW" altLang="en-US" sz="1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+mj-ea"/>
                          <a:ea typeface="+mj-ea"/>
                        </a:rPr>
                        <a:t>M=1.0</a:t>
                      </a:r>
                      <a:endParaRPr lang="zh-TW" altLang="en-US" sz="1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25458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+mj-ea"/>
                          <a:ea typeface="+mj-ea"/>
                        </a:rPr>
                        <a:t>SD=0.4</a:t>
                      </a:r>
                      <a:endParaRPr lang="zh-TW" altLang="en-US" sz="1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+mj-ea"/>
                          <a:ea typeface="+mj-ea"/>
                        </a:rPr>
                        <a:t>SD=0.2</a:t>
                      </a:r>
                      <a:endParaRPr lang="zh-TW" altLang="en-US" sz="1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282224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+mj-ea"/>
                          <a:ea typeface="+mj-ea"/>
                        </a:rPr>
                        <a:t>T=2.03</a:t>
                      </a:r>
                      <a:endParaRPr lang="zh-TW" altLang="en-US" sz="1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43372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+mj-ea"/>
                          <a:ea typeface="+mj-ea"/>
                        </a:rPr>
                        <a:t>P=0.044</a:t>
                      </a:r>
                      <a:endParaRPr lang="zh-TW" altLang="en-US" sz="1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5357826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zh-TW" sz="2800" dirty="0" smtClean="0">
                <a:latin typeface="+mj-ea"/>
              </a:rPr>
              <a:t>Results</a:t>
            </a:r>
            <a:endParaRPr lang="zh-TW" altLang="en-US" sz="2800" dirty="0">
              <a:latin typeface="+mj-ea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143116"/>
            <a:ext cx="5125033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矩形 6"/>
          <p:cNvSpPr/>
          <p:nvPr/>
        </p:nvSpPr>
        <p:spPr>
          <a:xfrm>
            <a:off x="714348" y="571480"/>
            <a:ext cx="7786742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AutoNum type="circleNumWdWhitePlain"/>
            </a:pPr>
            <a:r>
              <a:rPr lang="zh-TW" altLang="en-US" dirty="0" smtClean="0">
                <a:latin typeface="+mj-ea"/>
                <a:ea typeface="+mj-ea"/>
              </a:rPr>
              <a:t>顯示青少年比父母在與全部、社交和娛樂方面的分心駕駛行為分數較高</a:t>
            </a:r>
            <a:r>
              <a:rPr lang="en-US" altLang="zh-TW" dirty="0" smtClean="0">
                <a:latin typeface="+mj-ea"/>
                <a:ea typeface="+mj-ea"/>
                <a:sym typeface="Wingdings" pitchFamily="2" charset="2"/>
              </a:rPr>
              <a:t></a:t>
            </a:r>
            <a:r>
              <a:rPr lang="zh-TW" altLang="en-US" dirty="0" smtClean="0">
                <a:latin typeface="+mj-ea"/>
                <a:ea typeface="+mj-ea"/>
                <a:sym typeface="Wingdings" pitchFamily="2" charset="2"/>
              </a:rPr>
              <a:t>頻率較長</a:t>
            </a:r>
            <a:r>
              <a:rPr lang="zh-TW" altLang="en-US" sz="1600" dirty="0" smtClean="0">
                <a:latin typeface="+mj-ea"/>
                <a:ea typeface="+mj-ea"/>
              </a:rPr>
              <a:t>。</a:t>
            </a:r>
            <a:endParaRPr lang="en-US" altLang="zh-TW" sz="1600" dirty="0" smtClean="0">
              <a:latin typeface="+mj-ea"/>
              <a:ea typeface="+mj-ea"/>
            </a:endParaRPr>
          </a:p>
          <a:p>
            <a:pPr marL="342900" indent="-342900">
              <a:buFont typeface="Wingdings" pitchFamily="2" charset="2"/>
              <a:buAutoNum type="circleNumWdWhitePlain"/>
            </a:pPr>
            <a:r>
              <a:rPr lang="zh-TW" altLang="en-US" sz="1600" dirty="0" smtClean="0">
                <a:latin typeface="+mj-ea"/>
                <a:ea typeface="+mj-ea"/>
              </a:rPr>
              <a:t>青少年有比較多的分心駕駛行為，但和父母沒有顯著的差異</a:t>
            </a:r>
            <a:endParaRPr lang="en-US" altLang="zh-TW" sz="1600" dirty="0" smtClean="0">
              <a:latin typeface="+mj-ea"/>
              <a:ea typeface="+mj-ea"/>
            </a:endParaRPr>
          </a:p>
          <a:p>
            <a:pPr marL="342900" indent="-342900">
              <a:buFont typeface="Wingdings" pitchFamily="2" charset="2"/>
              <a:buAutoNum type="circleNumWdWhitePlain"/>
            </a:pPr>
            <a:r>
              <a:rPr lang="zh-TW" altLang="en-US" sz="1600" dirty="0" smtClean="0">
                <a:latin typeface="+mj-ea"/>
                <a:ea typeface="+mj-ea"/>
              </a:rPr>
              <a:t>青少年較常在駕駛時讀或傳訊息、吃喝東西、使用電子設備聽音樂、</a:t>
            </a:r>
            <a:r>
              <a:rPr lang="zh-TW" altLang="en-US" sz="1600" dirty="0" smtClean="0">
                <a:latin typeface="+mj-ea"/>
              </a:rPr>
              <a:t>查看網路或社交網站、在車上尋找某東西</a:t>
            </a:r>
          </a:p>
          <a:p>
            <a:endParaRPr lang="en-US" altLang="zh-TW" sz="1600" dirty="0" smtClean="0">
              <a:latin typeface="+mj-ea"/>
            </a:endParaRPr>
          </a:p>
          <a:p>
            <a:endParaRPr lang="zh-TW" altLang="en-US" sz="1600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觀點">
  <a:themeElements>
    <a:clrScheme name="觀點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觀點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觀點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250</TotalTime>
  <Words>1054</Words>
  <Application>Microsoft Office PowerPoint</Application>
  <PresentationFormat>如螢幕大小 (4:3)</PresentationFormat>
  <Paragraphs>165</Paragraphs>
  <Slides>14</Slides>
  <Notes>1</Notes>
  <HiddenSlides>1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觀點</vt:lpstr>
      <vt:lpstr>Do as I say, not as I do:  Distracted driving behavior of teens and their parents</vt:lpstr>
      <vt:lpstr>Abstract</vt:lpstr>
      <vt:lpstr>Introduction</vt:lpstr>
      <vt:lpstr>Method</vt:lpstr>
      <vt:lpstr>受測父母與小孩的人口統計資料</vt:lpstr>
      <vt:lpstr>PowerPoint 簡報</vt:lpstr>
      <vt:lpstr>Results</vt:lpstr>
      <vt:lpstr>Results</vt:lpstr>
      <vt:lpstr>Results</vt:lpstr>
      <vt:lpstr>Results</vt:lpstr>
      <vt:lpstr>Results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as I say, not as I do:  Distracted driving behavior of teens and their parents</dc:title>
  <dc:creator>user</dc:creator>
  <cp:lastModifiedBy>Ruby</cp:lastModifiedBy>
  <cp:revision>38</cp:revision>
  <dcterms:created xsi:type="dcterms:W3CDTF">2015-10-02T09:12:49Z</dcterms:created>
  <dcterms:modified xsi:type="dcterms:W3CDTF">2015-10-13T14:36:28Z</dcterms:modified>
</cp:coreProperties>
</file>